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1"/>
  </p:notesMasterIdLst>
  <p:sldIdLst>
    <p:sldId id="256" r:id="rId2"/>
    <p:sldId id="351" r:id="rId3"/>
    <p:sldId id="323" r:id="rId4"/>
    <p:sldId id="348" r:id="rId5"/>
    <p:sldId id="272" r:id="rId6"/>
    <p:sldId id="325" r:id="rId7"/>
    <p:sldId id="326" r:id="rId8"/>
    <p:sldId id="328" r:id="rId9"/>
    <p:sldId id="324" r:id="rId10"/>
    <p:sldId id="327" r:id="rId11"/>
    <p:sldId id="329" r:id="rId12"/>
    <p:sldId id="331" r:id="rId13"/>
    <p:sldId id="339" r:id="rId14"/>
    <p:sldId id="340" r:id="rId15"/>
    <p:sldId id="337" r:id="rId16"/>
    <p:sldId id="333" r:id="rId17"/>
    <p:sldId id="334" r:id="rId18"/>
    <p:sldId id="335" r:id="rId19"/>
    <p:sldId id="332" r:id="rId20"/>
    <p:sldId id="336" r:id="rId21"/>
    <p:sldId id="341" r:id="rId22"/>
    <p:sldId id="342" r:id="rId23"/>
    <p:sldId id="338" r:id="rId24"/>
    <p:sldId id="347" r:id="rId25"/>
    <p:sldId id="330" r:id="rId26"/>
    <p:sldId id="343" r:id="rId27"/>
    <p:sldId id="322" r:id="rId28"/>
    <p:sldId id="306" r:id="rId29"/>
    <p:sldId id="307" r:id="rId30"/>
    <p:sldId id="308" r:id="rId31"/>
    <p:sldId id="309" r:id="rId32"/>
    <p:sldId id="310" r:id="rId33"/>
    <p:sldId id="311" r:id="rId34"/>
    <p:sldId id="344" r:id="rId35"/>
    <p:sldId id="345" r:id="rId36"/>
    <p:sldId id="350" r:id="rId37"/>
    <p:sldId id="346" r:id="rId38"/>
    <p:sldId id="349" r:id="rId39"/>
    <p:sldId id="271" r:id="rId40"/>
  </p:sldIdLst>
  <p:sldSz cx="12192000" cy="6858000"/>
  <p:notesSz cx="6858000" cy="9144000"/>
  <p:defaultTextStyle>
    <a:defPPr>
      <a:defRPr lang="en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modifyVerifier cryptProviderType="rsaAES" cryptAlgorithmClass="hash" cryptAlgorithmType="typeAny" cryptAlgorithmSid="14" spinCount="100000" saltData="p4q9Q3Qc1SVEJ/1Q0SX2Qg==" hashData="u2YNVsCYMl4WPSQtHaUmdAVyJBVw/OOdmX5jUuNsI2hJsrv+9ApFzo2xh7ezpv3PZ30LjRdsC14d3ti2CFS2FA=="/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928" autoAdjust="0"/>
    <p:restoredTop sz="94660"/>
  </p:normalViewPr>
  <p:slideViewPr>
    <p:cSldViewPr snapToGrid="0">
      <p:cViewPr varScale="1">
        <p:scale>
          <a:sx n="227" d="100"/>
          <a:sy n="227" d="100"/>
        </p:scale>
        <p:origin x="72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15T21:17:22.492"/>
    </inkml:context>
    <inkml:brush xml:id="br0">
      <inkml:brushProperty name="width" value="0.35" units="cm"/>
      <inkml:brushProperty name="height" value="0.35" units="cm"/>
      <inkml:brushProperty name="color" value="#AE198D"/>
      <inkml:brushProperty name="ignorePressure" value="1"/>
      <inkml:brushProperty name="inkEffects" value="galaxy"/>
      <inkml:brushProperty name="anchorX" value="-97291.55469"/>
      <inkml:brushProperty name="anchorY" value="-17113.60938"/>
      <inkml:brushProperty name="scaleFactor" value="0.5"/>
    </inkml:brush>
  </inkml:definitions>
  <inkml:trace contextRef="#ctx0" brushRef="#br0">235 134,'0'0,"4"0,8 0,4 0,5 0,3 0,2 0,1 0,0 0,1 0,4 0,-5 6,0-1,4 0,0 0,5-2,0 4,3 0,10-1,-2-2,2 5,7-2,1-1,6-1,-1-2,5-1,4-1,2-1,4 0,1-1,1 1,1 0,5 0,0-1,6 1,-1 0,-2 0,-2 0,-2 0,3 0,-6 0,-2 6,0-1,-2 1,1-2,0 0,-5-2,-5-1,-5-1,1 0,-3 0,-2 0,-2 5,-2 0,-1 0,-1 0,5-2,0-1,0-1,-1-1,-1 0,-1 0,-1 0,-1 0,0 0,0-1,5 7,0-1,0 1,-1-2,5 0,3-2,0-1,4-1,2 0,-2 0,2 0,2 0,1 0,3 0,1-1,1 1,0 0,1 0,0 0,4 0,2 0,-2 0,6 0,-2 0,-1 0,-2 0,3 0,-1 0,-1-5,-2-1,-2 1,-1-5,-1 2,0 0,-6-3,5 2,-5 1,0 3,1 1,1 2,-4-4,0 1,-4 0,-4-4,2 0,-4 2,-2-4,-2 2,-2 2,-2 2,-1 1,5 2,0 2,0 0,-1 0,-2 0,0 1,-1-1,5 0,-1 0,0 0,5 0,-2 0,5 0,3 0,-2 0,-2 0,-4 0,3 0,-2 0,-3 0,-1 0,-3 0,0-5,-2 0,0 0,-1 0,1 2,0 1,-6 1,0 0,1 1,0 0,2 1,-5-1,1 0,-4 0,-4 0,1 0,-3 0,3 0,-2 0,3 0,-3 0,4 0,-3 0,-2 0,-3 0,3 0,-2 0,4 0,3 0,5 0,-3-5,2-1,-3 1,1 0,-3 2,2-4,-4 0,3 1,-3 2,3 1,3 1,-3 1,2 1,-3 0,2 0,-2 1,-4-1,-3 0,-3 0,-2 0,-11 0,-12 0,-17 0,-9 0,-16-5,-10-1,-16 1,-9 0,-17 2,-4 1,-11 1,-9 0,-9 1,-5 0,-3 1,-3-1,-1 0,5 0,-5 0,6 6,-1-1,6 1,-6-2,-1 5,-2-2,4 0,1-2,4-2,5 4,-1 0,9-2,-2 0,1-2,7-1,1-2,1 1,0-1,5-1,-1 1,-1 0,-2 0,-1-1,-7 1,3 0,-9 0,-1-5,-5-1,-4 1,-3 0,-2 2,-7 1,-1 1,0 0,0 1,2 0,7 1,5-1,2 0,10 0,4 0,-2 6,0-1,1 1,1-2,6 0,1-2,5-1,0-1,-1 0,3 0,4 0,3 0,3 0,-3-1,1 1,2 0,0-5,3-1,5 1,1 0,-4 2,4-4,-1 0,0 1,5 2,4 1,5 1,-2 1,9 1,1 0,-3 0,1 1,5-1,-4 0,0 0,5 0,-5 0,6 0,0 0,0 0,4 0,-6 0,5 0,-1 0,4 0,-1 0,-2 0,4 0,-1 0,2 0,-1 0,4 0,-3 0,2 0,-1 0,1 0,-1 0,1 0,4 0,2 0,2 0,3 0,1 0,1 0,0 0,5 6,0-1,1 0,-2 0,4 3,-1 0,-1-2,4 5,-2-3,-1 0,-2-3,-2-2,-1-1,-2-1,0-1,-6 0,5 5,-5 0,0 0,2-1,-6-1,2-1,1 4,1 0,13 0,12-2,12-1,9-1,13-6,4-1,7-6,12 1,9 1,8 2,6 3,5-4,7 1,7-4,5 1,10 2,8-3,8 1,10 3,8 1,8 3,11-4,3 1,2 0,-5 2,-2-4,-1 1,-6 1,-5 1,-5 2,2 1,-9 1,-1 1,-3 0,-5 0,5 1,-5 4,2 6,-5 0,1-1,1 3,-2 3,-5-2,-3 3,-3-3,-3-4,4 2,-6-2,4 3,0-2,-6-3,4-2,0-2,0-2,0-1,-1-1,0-1,-1 1,6-1,-1 1,0 0,-6-1,4 1,-1 0,-6 0,0 0,0 0,0-5,-4-1,0 1,1-5,2 2,-3 0,0 3,1 1,3 2,-5 1,2 1,0 0,3 0,-5 1,-4-1,-4 0,-4 0,-3-5,-7 0,-1 0,-6 0,-5 2,2 1,-9 1,-2 0,-2 1,-1 0,-1 1,-4-1,0 0,1 0,-4 0,1 0,-4 0,-3 0,1 6,-2-1,3 0,3 0,-2-2,-2-1,-4-1,-2-1,-3 0,-1 0,-2 0,1 0,-2 0,1-1,0 1,0 0,0 0,-5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854111-F96E-400B-BE1D-9AD68FB27ACF}" type="datetimeFigureOut">
              <a:rPr lang="en-SE" smtClean="0"/>
              <a:t>2022-08-28</a:t>
            </a:fld>
            <a:endParaRPr lang="en-S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E9EC7D-B74B-4364-805A-BE53D1A2107A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42131225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 start with a very simple computer system. 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Although it is simple but will serve our purpose well. </a:t>
            </a:r>
          </a:p>
          <a:p>
            <a:endParaRPr lang="en-US" dirty="0"/>
          </a:p>
          <a:p>
            <a:r>
              <a:rPr lang="en-US" dirty="0"/>
              <a:t>The system contains one CPU, a small memory, and a disk. </a:t>
            </a:r>
          </a:p>
          <a:p>
            <a:endParaRPr lang="en-US" dirty="0"/>
          </a:p>
          <a:p>
            <a:r>
              <a:rPr lang="en-US" dirty="0"/>
              <a:t>And by default, our program, or the executable, is stored on the disk. </a:t>
            </a:r>
          </a:p>
          <a:p>
            <a:endParaRPr lang="en-US" dirty="0"/>
          </a:p>
          <a:p>
            <a:r>
              <a:rPr lang="en-US" dirty="0"/>
              <a:t>/* For simplicity concern, we stay with the high-level language, instead of the ELF file</a:t>
            </a:r>
          </a:p>
          <a:p>
            <a:r>
              <a:rPr lang="en-US" dirty="0"/>
              <a:t>To illustrate how our system works.*/</a:t>
            </a:r>
          </a:p>
          <a:p>
            <a:endParaRPr lang="en-US" dirty="0"/>
          </a:p>
          <a:p>
            <a:r>
              <a:rPr lang="en-US" dirty="0"/>
              <a:t>The first thing to create a process is that we allocate a trunk of memory </a:t>
            </a:r>
          </a:p>
          <a:p>
            <a:r>
              <a:rPr lang="en-US" dirty="0"/>
              <a:t>To the process being created.</a:t>
            </a:r>
          </a:p>
          <a:p>
            <a:endParaRPr lang="en-US" dirty="0"/>
          </a:p>
          <a:p>
            <a:r>
              <a:rPr lang="en-US" dirty="0"/>
              <a:t>In this example, we allocate the whole memory to a single process.  </a:t>
            </a:r>
          </a:p>
          <a:p>
            <a:endParaRPr lang="en-US" dirty="0"/>
          </a:p>
          <a:p>
            <a:r>
              <a:rPr lang="en-US" dirty="0"/>
              <a:t>To create the process, the execution function in </a:t>
            </a:r>
            <a:r>
              <a:rPr lang="en-US" dirty="0" err="1"/>
              <a:t>linux</a:t>
            </a:r>
            <a:endParaRPr lang="en-US" dirty="0"/>
          </a:p>
          <a:p>
            <a:r>
              <a:rPr lang="en-US" dirty="0"/>
              <a:t>Sees the whole memory space of the process as different segments.</a:t>
            </a:r>
          </a:p>
          <a:p>
            <a:endParaRPr lang="en-US" dirty="0"/>
          </a:p>
          <a:p>
            <a:r>
              <a:rPr lang="en-US" dirty="0"/>
              <a:t>Some of the segments are directly copied from the executable file,</a:t>
            </a:r>
          </a:p>
          <a:p>
            <a:r>
              <a:rPr lang="en-US" dirty="0"/>
              <a:t>While others will be used during the process execution runtime.</a:t>
            </a:r>
          </a:p>
          <a:p>
            <a:endParaRPr lang="en-US" dirty="0"/>
          </a:p>
          <a:p>
            <a:r>
              <a:rPr lang="en-US" dirty="0"/>
              <a:t>The big picture here is that to create a process, our memory </a:t>
            </a:r>
          </a:p>
          <a:p>
            <a:r>
              <a:rPr lang="en-US" dirty="0"/>
              <a:t>Is segmented in accordance to the segments in the executable, so that </a:t>
            </a:r>
          </a:p>
          <a:p>
            <a:r>
              <a:rPr lang="en-US" dirty="0"/>
              <a:t>Process can be created based on the corresponding executable. </a:t>
            </a:r>
          </a:p>
          <a:p>
            <a:endParaRPr lang="en-US" dirty="0"/>
          </a:p>
          <a:p>
            <a:r>
              <a:rPr lang="en-US" dirty="0"/>
              <a:t>We also have details on how the program shown here interacts with the </a:t>
            </a:r>
          </a:p>
          <a:p>
            <a:r>
              <a:rPr lang="en-US" dirty="0"/>
              <a:t>CPU and the memory. But we will put them later.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A62BCA-EF43-4078-A4F5-07D75B5C96A8}" type="slidenum">
              <a:rPr lang="x-none" smtClean="0"/>
              <a:t>27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0453792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a process starts execution, the first </a:t>
            </a:r>
          </a:p>
          <a:p>
            <a:r>
              <a:rPr lang="en-US" dirty="0"/>
              <a:t>Instruction will always be the main() function. </a:t>
            </a:r>
          </a:p>
          <a:p>
            <a:endParaRPr lang="en-US" dirty="0"/>
          </a:p>
          <a:p>
            <a:r>
              <a:rPr lang="en-US" dirty="0"/>
              <a:t>The instruction will be fetched from the text segment to the </a:t>
            </a:r>
            <a:r>
              <a:rPr lang="en-US" dirty="0" err="1"/>
              <a:t>cpu</a:t>
            </a:r>
            <a:endParaRPr lang="en-US" dirty="0"/>
          </a:p>
          <a:p>
            <a:r>
              <a:rPr lang="en-US" dirty="0"/>
              <a:t>To execute.</a:t>
            </a:r>
          </a:p>
          <a:p>
            <a:endParaRPr lang="en-US" dirty="0"/>
          </a:p>
          <a:p>
            <a:r>
              <a:rPr lang="en-US" dirty="0"/>
              <a:t>All parameters of the main function will be </a:t>
            </a:r>
          </a:p>
          <a:p>
            <a:r>
              <a:rPr lang="en-US" dirty="0"/>
              <a:t>found within the command-line arguments segments. </a:t>
            </a:r>
          </a:p>
          <a:p>
            <a:endParaRPr lang="en-US" dirty="0"/>
          </a:p>
          <a:p>
            <a:r>
              <a:rPr lang="en-US" dirty="0"/>
              <a:t>But since we have no input parameters, nothing</a:t>
            </a:r>
          </a:p>
          <a:p>
            <a:r>
              <a:rPr lang="en-US" dirty="0"/>
              <a:t>Really show up here. </a:t>
            </a:r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A62BCA-EF43-4078-A4F5-07D75B5C96A8}" type="slidenum">
              <a:rPr lang="x-none" smtClean="0"/>
              <a:t>28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2980889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Our process will be executed in the program order.</a:t>
            </a:r>
          </a:p>
          <a:p>
            <a:endParaRPr lang="en-US" dirty="0"/>
          </a:p>
          <a:p>
            <a:r>
              <a:rPr lang="en-US" dirty="0"/>
              <a:t>So the next instruction will create two variables</a:t>
            </a:r>
          </a:p>
          <a:p>
            <a:r>
              <a:rPr lang="en-US" dirty="0"/>
              <a:t>Called b and sum, in the memory segment call stack,</a:t>
            </a:r>
          </a:p>
          <a:p>
            <a:r>
              <a:rPr lang="en-US" dirty="0"/>
              <a:t>which grows from high address to low address,</a:t>
            </a:r>
          </a:p>
          <a:p>
            <a:r>
              <a:rPr lang="en-US" dirty="0"/>
              <a:t>With new variables always created on the top. </a:t>
            </a:r>
          </a:p>
          <a:p>
            <a:endParaRPr lang="en-US" dirty="0"/>
          </a:p>
          <a:p>
            <a:r>
              <a:rPr lang="en-US" dirty="0"/>
              <a:t>By the way, all uninitialized variables created </a:t>
            </a:r>
          </a:p>
          <a:p>
            <a:r>
              <a:rPr lang="en-US" dirty="0"/>
              <a:t>In the stack are having random values, denoted by the xx here.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A62BCA-EF43-4078-A4F5-07D75B5C96A8}" type="slidenum">
              <a:rPr lang="x-none" smtClean="0"/>
              <a:t>29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4102976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next instruction updates the value of</a:t>
            </a:r>
          </a:p>
          <a:p>
            <a:r>
              <a:rPr lang="en-US" dirty="0"/>
              <a:t>B in the stack from random number to 2. </a:t>
            </a:r>
          </a:p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A62BCA-EF43-4078-A4F5-07D75B5C96A8}" type="slidenum">
              <a:rPr lang="x-none" smtClean="0"/>
              <a:t>30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6979200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in the next instruction, we read the values of</a:t>
            </a:r>
          </a:p>
          <a:p>
            <a:r>
              <a:rPr lang="en-US" dirty="0"/>
              <a:t>A and b from the initialized data segment and the </a:t>
            </a:r>
          </a:p>
          <a:p>
            <a:r>
              <a:rPr lang="en-US" dirty="0"/>
              <a:t>Stack correspondingly to the CPU.</a:t>
            </a:r>
          </a:p>
          <a:p>
            <a:endParaRPr lang="en-US" dirty="0"/>
          </a:p>
          <a:p>
            <a:r>
              <a:rPr lang="en-US" dirty="0"/>
              <a:t>The CPU adds them up, and update the results in the stack</a:t>
            </a:r>
          </a:p>
          <a:p>
            <a:r>
              <a:rPr lang="en-US" dirty="0"/>
              <a:t>To 3.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A62BCA-EF43-4078-A4F5-07D75B5C96A8}" type="slidenum">
              <a:rPr lang="x-none" smtClean="0"/>
              <a:t>31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6638483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170AE-51A1-455E-9657-815C631BC7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FB5A042-881E-41B9-9717-111E0C1DFC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A0C42A-476F-4B41-A0DD-52640F70AD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D32EB-30D9-0B48-B01D-EBCEA76D5F12}" type="datetime1">
              <a:rPr lang="sv-SE" smtClean="0"/>
              <a:t>2022-08-28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3F715A-FA66-4703-8B5B-20B0083375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FD7384-AC81-43F4-9E98-34F9E514A1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39179-D717-40AA-84A7-D4F2F8028582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13552108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A1D92F-32B2-472E-9766-9CED0CC08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57545F3-881A-45AF-B776-F5ED7071DE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263167-1B2F-4532-8AB8-1DA535E7B8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25D40-E1C6-BA44-9615-F1FF5BBB53B3}" type="datetime1">
              <a:rPr lang="sv-SE" smtClean="0"/>
              <a:t>2022-08-28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0E59C-6418-43A4-B1AD-C44D4376B8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8E8FD3-41F0-4600-87B0-43D073C9B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39179-D717-40AA-84A7-D4F2F8028582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3025547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33C7E90-F4EA-41E8-9328-652EE2D00EC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F67809-F6D9-4EB9-BE9D-A457212961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AA8973-246F-46CD-8D63-7967B2596D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67E8A-1683-1E4F-8570-82FC43A34FB2}" type="datetime1">
              <a:rPr lang="sv-SE" smtClean="0"/>
              <a:t>2022-08-28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77A84A-BC8F-41ED-A937-4E4B7C3018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676005-A845-42A4-B561-6F7C0BF4D8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39179-D717-40AA-84A7-D4F2F8028582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41944701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624105" y="260648"/>
            <a:ext cx="10943791" cy="1143000"/>
          </a:xfrm>
        </p:spPr>
        <p:txBody>
          <a:bodyPr>
            <a:normAutofit/>
          </a:bodyPr>
          <a:lstStyle>
            <a:lvl1pPr algn="l">
              <a:defRPr sz="480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>
          <a:xfrm>
            <a:off x="624105" y="1844825"/>
            <a:ext cx="10958296" cy="4560507"/>
          </a:xfrm>
        </p:spPr>
        <p:txBody>
          <a:bodyPr>
            <a:normAutofit/>
          </a:bodyPr>
          <a:lstStyle>
            <a:lvl1pPr>
              <a:defRPr sz="3200">
                <a:latin typeface="Arial" pitchFamily="34" charset="0"/>
                <a:cs typeface="Arial" pitchFamily="34" charset="0"/>
              </a:defRPr>
            </a:lvl1pPr>
            <a:lvl2pPr>
              <a:defRPr sz="3200">
                <a:latin typeface="Arial" pitchFamily="34" charset="0"/>
                <a:cs typeface="Arial" pitchFamily="34" charset="0"/>
              </a:defRPr>
            </a:lvl2pPr>
            <a:lvl3pPr>
              <a:defRPr sz="3200">
                <a:latin typeface="Arial" pitchFamily="34" charset="0"/>
                <a:cs typeface="Arial" pitchFamily="34" charset="0"/>
              </a:defRPr>
            </a:lvl3pPr>
            <a:lvl4pPr>
              <a:defRPr sz="3200">
                <a:latin typeface="Arial" pitchFamily="34" charset="0"/>
                <a:cs typeface="Arial" pitchFamily="34" charset="0"/>
              </a:defRPr>
            </a:lvl4pPr>
            <a:lvl5pPr>
              <a:defRPr sz="32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5522CFA4-7D2D-4A5C-9148-9DEBFC7D5A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636428" y="6455033"/>
            <a:ext cx="19459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40341A-40C9-41D9-BFD1-EED7F52E8A31}" type="slidenum">
              <a:rPr lang="x-none" smtClean="0"/>
              <a:t>‹#›</a:t>
            </a:fld>
            <a:endParaRPr lang="x-none"/>
          </a:p>
        </p:txBody>
      </p:sp>
      <p:sp>
        <p:nvSpPr>
          <p:cNvPr id="23" name="Date Placeholder 3">
            <a:extLst>
              <a:ext uri="{FF2B5EF4-FFF2-40B4-BE49-F238E27FC236}">
                <a16:creationId xmlns:a16="http://schemas.microsoft.com/office/drawing/2014/main" id="{4C0509F5-FD55-4CC8-9C90-2072F9D812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5702" y="6455034"/>
            <a:ext cx="274284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0A1FC8-9EEF-3F41-A70E-AECE6BB38751}" type="datetime1">
              <a:rPr lang="sv-SE" smtClean="0"/>
              <a:t>2022-08-28</a:t>
            </a:fld>
            <a:endParaRPr lang="x-none"/>
          </a:p>
        </p:txBody>
      </p:sp>
      <p:sp>
        <p:nvSpPr>
          <p:cNvPr id="24" name="Footer Placeholder 4">
            <a:extLst>
              <a:ext uri="{FF2B5EF4-FFF2-40B4-BE49-F238E27FC236}">
                <a16:creationId xmlns:a16="http://schemas.microsoft.com/office/drawing/2014/main" id="{42B985C5-39AC-4627-8E50-64D9844BBC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452551" y="6455203"/>
            <a:ext cx="41158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42592410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B6A4A-4C6A-4409-AB9B-8A51FF0E8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2C18FB-BD29-471B-83BC-8D2C4955C6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E49B19-1396-4A09-8D9F-7C186577C2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51143-5B30-7E46-9A62-C460BD6A4231}" type="datetime1">
              <a:rPr lang="sv-SE" smtClean="0"/>
              <a:t>2022-08-28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CB7FF4-1B90-4655-9192-B99FAE758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587954-050E-4C94-A0CF-EE76A3837D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39179-D717-40AA-84A7-D4F2F8028582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41159226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36CF99-A010-440F-A6B9-F65CB3EADA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  <a:endParaRPr lang="en-S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15F220-DA45-4376-A48F-DCC5E96EA0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A7A1EF-CEBC-486C-931A-8F1ACCFF84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F56A4-DED2-F648-BC88-381174138922}" type="datetime1">
              <a:rPr lang="sv-SE" smtClean="0"/>
              <a:t>2022-08-28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0D5F76-AAC8-43B9-A3C7-FB674079F4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652A20-3BF4-4649-A575-486021079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39179-D717-40AA-84A7-D4F2F8028582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3392631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FF4D59-DC87-49F6-AC33-553A2A3CA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3A99A3-87F4-4B97-ADB8-716EAE815B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ECD376-5B95-42F6-BCFC-3178D2ADC0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6BF312-08E7-45F3-8049-81A954E17B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398EE-4692-DD4B-8325-04011B1579D8}" type="datetime1">
              <a:rPr lang="sv-SE" smtClean="0"/>
              <a:t>2022-08-28</a:t>
            </a:fld>
            <a:endParaRPr lang="en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5618AE-A531-4728-8836-F6F91EBFC7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0C3C33-37B5-49D5-8002-4C804B666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39179-D717-40AA-84A7-D4F2F8028582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1380966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15421-5C2E-4A7B-A670-CBB7564030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2A84BE-8D40-4655-B9D3-04E4565E08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F2EED6-25D8-4009-AE5D-7D7455F61D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B6D22BD-6258-47B5-9A6F-E7462083D1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BC0BF70-E066-43F5-8446-272C5272520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624F471-3E60-4E8E-9CEC-05775179A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65B74-FF80-6D4C-AA07-40D7FF20CABD}" type="datetime1">
              <a:rPr lang="sv-SE" smtClean="0"/>
              <a:t>2022-08-28</a:t>
            </a:fld>
            <a:endParaRPr lang="en-S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BAE59AA-596C-4F51-B32C-A65FD0DA44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C6DEFED-44D0-484D-846E-CCA5D33D0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39179-D717-40AA-84A7-D4F2F8028582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1991812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4D149B-B9A4-407A-8C8A-96862B7F3F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A391D0-91FA-4163-BBBF-5707B13185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08020-6882-B14B-988D-A1DF1C5A9C41}" type="datetime1">
              <a:rPr lang="sv-SE" smtClean="0"/>
              <a:t>2022-08-28</a:t>
            </a:fld>
            <a:endParaRPr lang="en-S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C1326E-A080-4C5E-A972-12B478EC27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4B6AE3-7E69-48B7-A92F-F1063E5C1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39179-D717-40AA-84A7-D4F2F8028582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42371097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1832DD1-DD95-450B-BF97-E59FC11AD6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C1BAE-D6BC-6A49-98A4-AB9FF807F0FE}" type="datetime1">
              <a:rPr lang="sv-SE" smtClean="0"/>
              <a:t>2022-08-28</a:t>
            </a:fld>
            <a:endParaRPr lang="en-S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84E4069-D964-44F9-BE12-7C41998CC9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E4D737-6E45-4104-B066-6B61EC80C2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39179-D717-40AA-84A7-D4F2F8028582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7775440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F562A-840B-4E64-988F-13F738EA8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24B9EB-A864-498D-AF70-AC00ED3BBA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0BFAD2-C65B-43A4-A157-765FE99D96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695B51-D8A1-4484-803B-7B4BE56742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62817-D30D-C147-AF4E-24D7A3CD27D2}" type="datetime1">
              <a:rPr lang="sv-SE" smtClean="0"/>
              <a:t>2022-08-28</a:t>
            </a:fld>
            <a:endParaRPr lang="en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982CF2-B7BE-46A7-B5FD-B18FDCA344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AA2E38-9CB5-42C7-A2F8-D0D04381AA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39179-D717-40AA-84A7-D4F2F8028582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16239948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39D371-A513-42FF-98A0-302DE024BD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EED53F7-CBA0-44F5-B0F0-AFB3100489F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16A750-EDF9-438B-82D5-4AAA6864A7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C86FAD-5B73-4905-B555-8CC5CF074F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EB221-D027-F44C-A986-FCA1BE7E0B84}" type="datetime1">
              <a:rPr lang="sv-SE" smtClean="0"/>
              <a:t>2022-08-28</a:t>
            </a:fld>
            <a:endParaRPr lang="en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22EFC2-3090-41DA-99AD-A680AAAAFB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B7D0B9-8A21-4161-BE84-519DF0655D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39179-D717-40AA-84A7-D4F2F8028582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182208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D32AC5C-1B5E-4A79-BECD-3DAD0DBF80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33336A-DD4D-43D3-99F9-0161F0C7B3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74D953-2230-46E7-A7AF-15A09866A69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55F8D8-FDC8-1E4E-86C8-0E32D8004793}" type="datetime1">
              <a:rPr lang="sv-SE" smtClean="0"/>
              <a:t>2022-08-28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0D7841-A58A-485D-A134-3EA03C7F72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6B662A-9AD2-4366-B685-916D9F4904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639179-D717-40AA-84A7-D4F2F8028582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8532671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Philipp.Ruemmer@it.uu.se" TargetMode="External"/><Relationship Id="rId2" Type="http://schemas.openxmlformats.org/officeDocument/2006/relationships/hyperlink" Target="mailto:yuan.yao@it.uu.se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hyperlink" Target="https://www.nature.com/articles/nature16961#citeas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mage-net.org/" TargetMode="External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hyperlink" Target="https://www.acm.org/media-center/2019/march/turing-award-2018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ark.intel.com/content/www/us/en/ark/products/codename/57723/products-formerly-knights-mill.html" TargetMode="External"/><Relationship Id="rId2" Type="http://schemas.openxmlformats.org/officeDocument/2006/relationships/hyperlink" Target="https://ark.intel.com/content/www/us/en/ark/products/codename/48999/products-formerly-knights-landing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eg"/><Relationship Id="rId4" Type="http://schemas.openxmlformats.org/officeDocument/2006/relationships/hyperlink" Target="https://en.wikipedia.org/wiki/AVX-512" TargetMode="Externa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developer.nvidia.com/blog/inside-volta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eg"/><Relationship Id="rId3" Type="http://schemas.openxmlformats.org/officeDocument/2006/relationships/hyperlink" Target="https://eyeriss.mit.edu/" TargetMode="External"/><Relationship Id="rId7" Type="http://schemas.openxmlformats.org/officeDocument/2006/relationships/hyperlink" Target="https://arxiv.org/abs/1602.01528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hyperlink" Target="https://en.wikipedia.org/wiki/Tensor_Processing_Unit" TargetMode="External"/><Relationship Id="rId4" Type="http://schemas.openxmlformats.org/officeDocument/2006/relationships/image" Target="../media/image24.jpeg"/><Relationship Id="rId9" Type="http://schemas.openxmlformats.org/officeDocument/2006/relationships/hyperlink" Target="https://www.microsoft.com/en-us/research/project/project-catapult/" TargetMode="Externa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imdb.com/title/tt4157254/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www.bbc.com/news/technology-35785875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402BB8-29F8-4155-A93A-17647DB1CA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779228"/>
            <a:ext cx="9144000" cy="2730735"/>
          </a:xfrm>
        </p:spPr>
        <p:txBody>
          <a:bodyPr>
            <a:normAutofit fontScale="90000"/>
          </a:bodyPr>
          <a:lstStyle/>
          <a:p>
            <a:r>
              <a:rPr lang="en-US" sz="4800" dirty="0">
                <a:latin typeface="Arial" panose="020B0604020202020204" pitchFamily="34" charset="0"/>
                <a:cs typeface="Arial" panose="020B0604020202020204" pitchFamily="34" charset="0"/>
              </a:rPr>
              <a:t>Accelerating Systems with Programmable Logic Components</a:t>
            </a:r>
            <a:br>
              <a:rPr lang="en-US" sz="4800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48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Lecture 02 Motivating an Accelerator System</a:t>
            </a:r>
            <a:b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(using AI as an example)</a:t>
            </a:r>
            <a:endParaRPr lang="en-SE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92087BE-6C26-4F68-8F72-3D456FE716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2754312"/>
          </a:xfrm>
        </p:spPr>
        <p:txBody>
          <a:bodyPr>
            <a:normAutofit fontScale="92500" lnSpcReduction="10000"/>
          </a:bodyPr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1DT109 ASPLOC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2022 VT1-VT2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Yuan Yao,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yuan.yao@it.uu.se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900" dirty="0">
                <a:latin typeface="Arial" panose="020B0604020202020204" pitchFamily="34" charset="0"/>
                <a:cs typeface="Arial" panose="020B0604020202020204" pitchFamily="34" charset="0"/>
              </a:rPr>
              <a:t>Courtesy to </a:t>
            </a:r>
            <a:r>
              <a:rPr lang="en-GB" sz="1900" dirty="0"/>
              <a:t>Philipp </a:t>
            </a:r>
            <a:r>
              <a:rPr lang="en-GB" sz="1900" dirty="0" err="1"/>
              <a:t>Rümmer</a:t>
            </a:r>
            <a:r>
              <a:rPr lang="en-GB" sz="1900" dirty="0"/>
              <a:t> </a:t>
            </a:r>
            <a:r>
              <a:rPr lang="en-GB" sz="1900" dirty="0">
                <a:hlinkClick r:id="rId3"/>
              </a:rPr>
              <a:t>philipp.ruemmer@it.uu.se</a:t>
            </a:r>
            <a:endParaRPr lang="en-GB" sz="1900" dirty="0"/>
          </a:p>
        </p:txBody>
      </p:sp>
      <p:pic>
        <p:nvPicPr>
          <p:cNvPr id="4" name="Picture 3" descr="rod_logo_vit_etikett_84mm.eps">
            <a:extLst>
              <a:ext uri="{FF2B5EF4-FFF2-40B4-BE49-F238E27FC236}">
                <a16:creationId xmlns:a16="http://schemas.microsoft.com/office/drawing/2014/main" id="{8D2C7EE1-0E61-4368-A08E-159F94E206A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3473" y="0"/>
            <a:ext cx="1056255" cy="1617317"/>
          </a:xfrm>
          <a:prstGeom prst="rect">
            <a:avLst/>
          </a:prstGeom>
          <a:effectLst>
            <a:outerShdw blurRad="263525" dir="12420000" sx="107000" sy="107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473E18-D3AC-864E-A512-8F5D175020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7B3B0-68CB-3748-8054-7AB14D28F234}" type="datetime1">
              <a:rPr lang="sv-SE" smtClean="0"/>
              <a:t>2022-08-28</a:t>
            </a:fld>
            <a:endParaRPr lang="en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CD5DAE-766C-394C-A44D-054D771C99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39179-D717-40AA-84A7-D4F2F8028582}" type="slidenum">
              <a:rPr lang="en-SE" smtClean="0"/>
              <a:t>1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1143213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610F5B-5E51-45A9-BF86-7D739D459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Brute force searching on Go board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B4EC0C-86E9-4DCD-B088-24EE7C687A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1821" y="1835945"/>
            <a:ext cx="7112876" cy="4817103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US" sz="1600" dirty="0"/>
              <a:t>OK, easy, let’s take all the possibilities of the </a:t>
            </a:r>
            <a:r>
              <a:rPr lang="en-US" sz="1600" dirty="0">
                <a:solidFill>
                  <a:srgbClr val="FF0000"/>
                </a:solidFill>
              </a:rPr>
              <a:t>first</a:t>
            </a:r>
            <a:r>
              <a:rPr lang="en-US" sz="1600" dirty="0"/>
              <a:t> step</a:t>
            </a:r>
          </a:p>
          <a:p>
            <a:pPr>
              <a:lnSpc>
                <a:spcPct val="110000"/>
              </a:lnSpc>
            </a:pPr>
            <a:r>
              <a:rPr lang="en-SE" sz="1600" dirty="0"/>
              <a:t>361!</a:t>
            </a:r>
            <a:r>
              <a:rPr lang="en-US" sz="1600" dirty="0"/>
              <a:t> </a:t>
            </a:r>
            <a:r>
              <a:rPr lang="en-SE" sz="1600" dirty="0"/>
              <a:t>=</a:t>
            </a:r>
            <a:br>
              <a:rPr lang="en-US" sz="1600" dirty="0"/>
            </a:br>
            <a:r>
              <a:rPr lang="en-SE" sz="1600" dirty="0"/>
              <a:t>1 437 923 258 884 890 654 832 362 511 499 863 354 754 907 538 644</a:t>
            </a:r>
            <a:br>
              <a:rPr lang="en-US" sz="1600" dirty="0"/>
            </a:br>
            <a:r>
              <a:rPr lang="en-SE" sz="1600" dirty="0"/>
              <a:t>755 876 127 282 765 299 227 795 534 389 618 856 841 908 003 141 196 071</a:t>
            </a:r>
            <a:r>
              <a:rPr lang="en-US" sz="1600" dirty="0"/>
              <a:t> </a:t>
            </a:r>
            <a:r>
              <a:rPr lang="en-SE" sz="1600" dirty="0"/>
              <a:t>413 794 434 890 585 968 383 968 233 304 321 607 713 808 837 056 557 879</a:t>
            </a:r>
            <a:r>
              <a:rPr lang="en-US" sz="1600" dirty="0"/>
              <a:t> </a:t>
            </a:r>
            <a:r>
              <a:rPr lang="en-SE" sz="1600" dirty="0"/>
              <a:t>669 192 486 182 709 780 035 899 021 100 579 450 107 333 050 792 627 771</a:t>
            </a:r>
            <a:r>
              <a:rPr lang="en-US" sz="1600" dirty="0"/>
              <a:t> </a:t>
            </a:r>
            <a:r>
              <a:rPr lang="en-SE" sz="1600" dirty="0"/>
              <a:t>722 750 412 268 086 775 281 368 850 575 265 418 120 435 021 506 234 663</a:t>
            </a:r>
            <a:r>
              <a:rPr lang="en-US" sz="1600" dirty="0"/>
              <a:t> </a:t>
            </a:r>
            <a:r>
              <a:rPr lang="en-SE" sz="1600" dirty="0"/>
              <a:t>026 434 426 736 326 270 927 646 433 025 577 722 695 595 343 233 942 204</a:t>
            </a:r>
            <a:r>
              <a:rPr lang="en-US" sz="1600" dirty="0"/>
              <a:t> </a:t>
            </a:r>
            <a:r>
              <a:rPr lang="en-SE" sz="1600" dirty="0"/>
              <a:t>301 825 548 143 785 112 222 186 834 487 969 871 267 194 205 609 533</a:t>
            </a:r>
            <a:r>
              <a:rPr lang="en-US" sz="1600" dirty="0"/>
              <a:t> </a:t>
            </a:r>
            <a:r>
              <a:rPr lang="en-SE" sz="1600" dirty="0"/>
              <a:t>306 413 935 710 635 197 200 721 473 378 733 826 980 308 535 104 317 420</a:t>
            </a:r>
            <a:r>
              <a:rPr lang="en-US" sz="1600" dirty="0"/>
              <a:t> </a:t>
            </a:r>
            <a:r>
              <a:rPr lang="en-SE" sz="1600" dirty="0"/>
              <a:t>365 367 377 988 721 756 551 345 004 129 106 165 050 615 449 626 558 110</a:t>
            </a:r>
            <a:r>
              <a:rPr lang="en-US" sz="1600" dirty="0"/>
              <a:t> </a:t>
            </a:r>
            <a:r>
              <a:rPr lang="en-SE" sz="1600" dirty="0"/>
              <a:t>282 424 142 840 662 705 458 556 231 015 637 528 928 999 248 573 883 166</a:t>
            </a:r>
            <a:r>
              <a:rPr lang="en-US" sz="1600" dirty="0"/>
              <a:t> </a:t>
            </a:r>
            <a:r>
              <a:rPr lang="en-SE" sz="1600" dirty="0"/>
              <a:t>476 871 652 120 015 362 189 137 337 137 682 618 614 562 954 409 007 743</a:t>
            </a:r>
            <a:r>
              <a:rPr lang="en-US" sz="1600" dirty="0"/>
              <a:t> </a:t>
            </a:r>
            <a:r>
              <a:rPr lang="en-SE" sz="1600" dirty="0"/>
              <a:t>375 894 907 714 439 917 299 937 133 680 728 459 000 034 496 420 337 066</a:t>
            </a:r>
            <a:r>
              <a:rPr lang="en-US" sz="1600" dirty="0"/>
              <a:t> </a:t>
            </a:r>
            <a:r>
              <a:rPr lang="en-SE" sz="1600" dirty="0"/>
              <a:t>440 853 337 001 284 286 412 654 394 495 050 773 954 560 000 000 000 000</a:t>
            </a:r>
            <a:r>
              <a:rPr lang="en-US" sz="1600" dirty="0"/>
              <a:t> </a:t>
            </a:r>
            <a:r>
              <a:rPr lang="en-SE" sz="1600" dirty="0"/>
              <a:t>000 000 000 000 000 000 000 000 000 000 000 000 000 000 000 000 000 000</a:t>
            </a:r>
            <a:r>
              <a:rPr lang="en-US" sz="1600" dirty="0"/>
              <a:t> </a:t>
            </a:r>
            <a:r>
              <a:rPr lang="en-SE" sz="1600" dirty="0"/>
              <a:t>000 000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D76D11-6CB1-4467-A0E3-0EC46D5050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4285"/>
            <a:ext cx="4581821" cy="462825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A0F5110-EFFC-47F9-B862-E6510E12CA3B}"/>
              </a:ext>
            </a:extLst>
          </p:cNvPr>
          <p:cNvSpPr txBox="1"/>
          <p:nvPr/>
        </p:nvSpPr>
        <p:spPr>
          <a:xfrm>
            <a:off x="0" y="3009295"/>
            <a:ext cx="12193588" cy="1569660"/>
          </a:xfrm>
          <a:prstGeom prst="rect">
            <a:avLst/>
          </a:prstGeom>
          <a:solidFill>
            <a:srgbClr val="FFC000"/>
          </a:solidFill>
          <a:ln w="38100" cap="rnd">
            <a:solidFill>
              <a:schemeClr val="tx1"/>
            </a:solidFill>
          </a:ln>
        </p:spPr>
        <p:txBody>
          <a:bodyPr wrap="square">
            <a:spAutoFit/>
          </a:bodyPr>
          <a:lstStyle>
            <a:defPPr>
              <a:defRPr lang="sv-SE"/>
            </a:defPPr>
            <a:lvl1pPr marR="0" lv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3B812F"/>
                </a:solidFill>
                <a:latin typeface="Tahoma"/>
              </a:defRPr>
            </a:lvl1pPr>
          </a:lstStyle>
          <a:p>
            <a:r>
              <a:rPr lang="en-US" sz="48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Brute force </a:t>
            </a:r>
            <a:r>
              <a:rPr lang="en-US" sz="48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searching on Go board is very hard, if not impossible.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28EFAA-5BED-9545-9602-BA9F2BF761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81BEE-94E2-CF45-8D5C-464EBED27948}" type="datetime1">
              <a:rPr lang="sv-SE" smtClean="0"/>
              <a:t>2022-08-28</a:t>
            </a:fld>
            <a:endParaRPr lang="en-SE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F52F2C8-2FF7-4C4C-BFC2-2824CF62D4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39179-D717-40AA-84A7-D4F2F8028582}" type="slidenum">
              <a:rPr lang="en-SE" smtClean="0"/>
              <a:t>10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313826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6AA5E0-6740-46F5-8D90-19666A720E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make it possible?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BFC263-3DF9-435C-BAD4-692E0B615D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762500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10000"/>
              </a:lnSpc>
            </a:pPr>
            <a:r>
              <a:rPr lang="en-US" sz="3200" dirty="0"/>
              <a:t>Better algorithm (deep neural networks)</a:t>
            </a:r>
          </a:p>
          <a:p>
            <a:pPr>
              <a:lnSpc>
                <a:spcPct val="110000"/>
              </a:lnSpc>
            </a:pPr>
            <a:r>
              <a:rPr lang="en-US" sz="3200" dirty="0"/>
              <a:t>Faster hardware (more transistors than 1996, the same power, multi-core)</a:t>
            </a:r>
          </a:p>
          <a:p>
            <a:pPr>
              <a:lnSpc>
                <a:spcPct val="110000"/>
              </a:lnSpc>
            </a:pPr>
            <a:r>
              <a:rPr lang="en-US" sz="3200" dirty="0"/>
              <a:t>Smarter SW/HW co-design for higher performance efficiency</a:t>
            </a:r>
          </a:p>
          <a:p>
            <a:pPr>
              <a:lnSpc>
                <a:spcPct val="110000"/>
              </a:lnSpc>
            </a:pPr>
            <a:r>
              <a:rPr lang="en-US" sz="3200" dirty="0"/>
              <a:t>Silver, D., Huang, A., Maddison, C. et al. </a:t>
            </a:r>
            <a:r>
              <a:rPr lang="en-US" sz="3200" dirty="0">
                <a:hlinkClick r:id="rId2"/>
              </a:rPr>
              <a:t>“Mastering the game of Go with deep neural networks and tree search,”</a:t>
            </a:r>
            <a:r>
              <a:rPr lang="en-US" sz="3200" dirty="0"/>
              <a:t> </a:t>
            </a:r>
            <a:r>
              <a:rPr lang="en-US" sz="3200" i="1" dirty="0"/>
              <a:t>Nature</a:t>
            </a:r>
            <a:r>
              <a:rPr lang="en-US" sz="3200" dirty="0"/>
              <a:t> 529, </a:t>
            </a:r>
            <a:r>
              <a:rPr lang="en-US" sz="3200" b="1" dirty="0"/>
              <a:t>484–489 </a:t>
            </a:r>
            <a:r>
              <a:rPr lang="en-US" sz="3200" dirty="0"/>
              <a:t>(2016).</a:t>
            </a:r>
          </a:p>
          <a:p>
            <a:endParaRPr lang="en-US" sz="3200" dirty="0"/>
          </a:p>
        </p:txBody>
      </p:sp>
      <p:pic>
        <p:nvPicPr>
          <p:cNvPr id="4098" name="Picture 2" descr="Nature Magazine 28 January 2016 &amp;quot;AI beat the Go game&amp;quot;: nature: Amazon.com:  Books">
            <a:extLst>
              <a:ext uri="{FF2B5EF4-FFF2-40B4-BE49-F238E27FC236}">
                <a16:creationId xmlns:a16="http://schemas.microsoft.com/office/drawing/2014/main" id="{A4B3A52E-8E48-40DA-97BA-6749DAABBE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3007" y="1486037"/>
            <a:ext cx="3629025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DeepMind and AlphaGo prove the future of computing is now">
            <a:extLst>
              <a:ext uri="{FF2B5EF4-FFF2-40B4-BE49-F238E27FC236}">
                <a16:creationId xmlns:a16="http://schemas.microsoft.com/office/drawing/2014/main" id="{89D500BA-DEC1-4E27-A988-B09976C1C0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440" y="1459239"/>
            <a:ext cx="4210870" cy="5307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3E43B702-CEE9-4A52-B2B0-C7EDAA69F0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7310" y="1459239"/>
            <a:ext cx="6671832" cy="5128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7948860-F5B9-464A-8BED-8CC5009D59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51700" y="1459239"/>
            <a:ext cx="1080655" cy="1091608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28020B-296A-DA48-BF1A-ACF3E34391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B32D4-FE64-7A47-B12B-4BCF3E71CF05}" type="datetime1">
              <a:rPr lang="sv-SE" smtClean="0"/>
              <a:t>2022-08-28</a:t>
            </a:fld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4338BD-1143-C548-B702-CB77387BDD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39179-D717-40AA-84A7-D4F2F8028582}" type="slidenum">
              <a:rPr lang="en-SE" smtClean="0"/>
              <a:t>11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503561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593B14-03BD-4503-BAC2-A0BDC1CB9D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 milestone: Image classification</a:t>
            </a:r>
            <a:endParaRPr lang="en-SE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FCC77BFA-81D3-4C32-AEFE-CFCA8BBDB75D}"/>
              </a:ext>
            </a:extLst>
          </p:cNvPr>
          <p:cNvSpPr/>
          <p:nvPr/>
        </p:nvSpPr>
        <p:spPr>
          <a:xfrm>
            <a:off x="3999245" y="2256692"/>
            <a:ext cx="2179655" cy="29684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Machine</a:t>
            </a:r>
          </a:p>
          <a:p>
            <a:pPr algn="ctr"/>
            <a:r>
              <a:rPr lang="en-US" dirty="0"/>
              <a:t>Learning</a:t>
            </a:r>
          </a:p>
          <a:p>
            <a:pPr algn="ctr"/>
            <a:r>
              <a:rPr lang="en-US" dirty="0"/>
              <a:t>Algorithm</a:t>
            </a:r>
          </a:p>
          <a:p>
            <a:pPr algn="ctr"/>
            <a:r>
              <a:rPr lang="en-US" dirty="0"/>
              <a:t>Inferencing</a:t>
            </a:r>
            <a:endParaRPr lang="en-SE" dirty="0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7FDE4BA1-713F-409A-9B00-175DB8D87D69}"/>
              </a:ext>
            </a:extLst>
          </p:cNvPr>
          <p:cNvSpPr/>
          <p:nvPr/>
        </p:nvSpPr>
        <p:spPr>
          <a:xfrm>
            <a:off x="3146809" y="3469612"/>
            <a:ext cx="723482" cy="5426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E948B8ED-1DC2-48EB-8CF9-647909F6133C}"/>
              </a:ext>
            </a:extLst>
          </p:cNvPr>
          <p:cNvSpPr/>
          <p:nvPr/>
        </p:nvSpPr>
        <p:spPr>
          <a:xfrm>
            <a:off x="6339674" y="3469611"/>
            <a:ext cx="723482" cy="5426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4ABA964-6059-4E9E-8F84-3B46F720E5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60290" y="1966980"/>
            <a:ext cx="4818888" cy="354787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dirty="0"/>
              <a:t>Classification probabilities</a:t>
            </a:r>
            <a:endParaRPr lang="en-US" b="0" i="0" u="none" strike="noStrike" baseline="0" dirty="0"/>
          </a:p>
          <a:p>
            <a:r>
              <a:rPr lang="en-US" dirty="0"/>
              <a:t>Pear</a:t>
            </a:r>
            <a:r>
              <a:rPr lang="en-US" b="0" i="0" u="none" strike="noStrike" baseline="0" dirty="0"/>
              <a:t> (0.1)</a:t>
            </a:r>
          </a:p>
          <a:p>
            <a:r>
              <a:rPr lang="en-US" dirty="0"/>
              <a:t>Bike (0.1)</a:t>
            </a:r>
          </a:p>
          <a:p>
            <a:r>
              <a:rPr lang="en-US" dirty="0"/>
              <a:t>Car (0.02)</a:t>
            </a:r>
          </a:p>
          <a:p>
            <a:r>
              <a:rPr lang="en-US" dirty="0"/>
              <a:t>Plane (0.02)</a:t>
            </a:r>
          </a:p>
          <a:p>
            <a:r>
              <a:rPr lang="en-US" dirty="0">
                <a:solidFill>
                  <a:srgbClr val="FF0000"/>
                </a:solidFill>
              </a:rPr>
              <a:t>Apple (0.7)</a:t>
            </a:r>
          </a:p>
          <a:p>
            <a:r>
              <a:rPr lang="en-US" dirty="0"/>
              <a:t>House (0.04)</a:t>
            </a:r>
          </a:p>
        </p:txBody>
      </p:sp>
      <p:pic>
        <p:nvPicPr>
          <p:cNvPr id="9" name="Picture 2" descr="162,005 Apple Cut Out Stock Photos, Pictures &amp;amp; Royalty-Free Images - iStock">
            <a:extLst>
              <a:ext uri="{FF2B5EF4-FFF2-40B4-BE49-F238E27FC236}">
                <a16:creationId xmlns:a16="http://schemas.microsoft.com/office/drawing/2014/main" id="{CDBFC940-7B5F-47DF-8C60-1EB7EA1B2F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192" y="2563846"/>
            <a:ext cx="2354140" cy="2354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DD42D4F-6456-498E-A55C-A70A78583E9E}"/>
              </a:ext>
            </a:extLst>
          </p:cNvPr>
          <p:cNvSpPr txBox="1"/>
          <p:nvPr/>
        </p:nvSpPr>
        <p:spPr>
          <a:xfrm>
            <a:off x="-1588" y="3054112"/>
            <a:ext cx="12193588" cy="830997"/>
          </a:xfrm>
          <a:prstGeom prst="rect">
            <a:avLst/>
          </a:prstGeom>
          <a:solidFill>
            <a:srgbClr val="FFC000"/>
          </a:solidFill>
          <a:ln w="38100" cap="rnd">
            <a:solidFill>
              <a:schemeClr val="tx1"/>
            </a:solidFill>
          </a:ln>
        </p:spPr>
        <p:txBody>
          <a:bodyPr wrap="square">
            <a:spAutoFit/>
          </a:bodyPr>
          <a:lstStyle>
            <a:defPPr>
              <a:defRPr lang="sv-SE"/>
            </a:defPPr>
            <a:lvl1pPr marR="0" lv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3B812F"/>
                </a:solidFill>
                <a:latin typeface="Tahoma"/>
              </a:defRPr>
            </a:lvl1pPr>
          </a:lstStyle>
          <a:p>
            <a:r>
              <a:rPr lang="en-US" sz="48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How does it work?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074E3B-4F22-7148-B344-E9A8E84824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75505-6FD6-1545-B731-D4793FBD72F0}" type="datetime1">
              <a:rPr lang="sv-SE" smtClean="0"/>
              <a:t>2022-08-28</a:t>
            </a:fld>
            <a:endParaRPr lang="en-SE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234FED9D-3D8E-284C-97D1-74D8ADF668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39179-D717-40AA-84A7-D4F2F8028582}" type="slidenum">
              <a:rPr lang="en-SE" smtClean="0"/>
              <a:t>12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731063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6" grpId="0" animBg="1"/>
      <p:bldP spid="7" grpId="0" build="p"/>
      <p:bldP spid="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111E4-21AC-4EAC-AE40-9DA574C182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recognize an apple</a:t>
            </a:r>
            <a:endParaRPr lang="en-S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1B21AB-5146-4C85-92E7-6921AF04E4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500" y="2127104"/>
            <a:ext cx="10854268" cy="3422795"/>
          </a:xfrm>
          <a:prstGeom prst="rect">
            <a:avLst/>
          </a:prstGeom>
        </p:spPr>
      </p:pic>
      <p:pic>
        <p:nvPicPr>
          <p:cNvPr id="6" name="Picture 2" descr="162,005 Apple Cut Out Stock Photos, Pictures &amp;amp; Royalty-Free Images - iStock">
            <a:extLst>
              <a:ext uri="{FF2B5EF4-FFF2-40B4-BE49-F238E27FC236}">
                <a16:creationId xmlns:a16="http://schemas.microsoft.com/office/drawing/2014/main" id="{D4C25DE4-25FE-45B5-BFF6-0D029A38FE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32" y="3708400"/>
            <a:ext cx="1160655" cy="1160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423A7E-D365-8B45-8CD1-45377A0F98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9FC5B-A850-DC4C-8DE8-124DAFC83701}" type="datetime1">
              <a:rPr lang="sv-SE" smtClean="0"/>
              <a:t>2022-08-28</a:t>
            </a:fld>
            <a:endParaRPr lang="en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75F903-F34E-4149-8BF7-CE41E0DF7B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39179-D717-40AA-84A7-D4F2F8028582}" type="slidenum">
              <a:rPr lang="en-SE" smtClean="0"/>
              <a:t>13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18560032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65D5FA-E842-4E7B-9FBB-30400C86F8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 it seems to be very complicated</a:t>
            </a:r>
            <a:endParaRPr lang="en-SE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B92E8E-BEE4-4148-BBDC-C8722D672A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D3038-EAC8-774B-9B44-696064534D1C}" type="datetime1">
              <a:rPr lang="sv-SE" smtClean="0"/>
              <a:t>2022-08-28</a:t>
            </a:fld>
            <a:endParaRPr lang="en-S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328ACB-343D-5343-9797-8A080ACD47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39179-D717-40AA-84A7-D4F2F8028582}" type="slidenum">
              <a:rPr lang="en-SE" smtClean="0"/>
              <a:t>14</a:t>
            </a:fld>
            <a:endParaRPr lang="en-S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837B2EC-B36B-6345-9243-7E67CBBDF9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39438"/>
            <a:ext cx="12192000" cy="397912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46DA6D8-6AED-406E-81DE-7B4EA2980769}"/>
              </a:ext>
            </a:extLst>
          </p:cNvPr>
          <p:cNvSpPr txBox="1"/>
          <p:nvPr/>
        </p:nvSpPr>
        <p:spPr>
          <a:xfrm>
            <a:off x="4187" y="2768319"/>
            <a:ext cx="12193588" cy="830997"/>
          </a:xfrm>
          <a:prstGeom prst="rect">
            <a:avLst/>
          </a:prstGeom>
          <a:solidFill>
            <a:srgbClr val="FFC000"/>
          </a:solidFill>
          <a:ln w="38100" cap="rnd">
            <a:solidFill>
              <a:schemeClr val="tx1"/>
            </a:solidFill>
          </a:ln>
        </p:spPr>
        <p:txBody>
          <a:bodyPr wrap="square">
            <a:spAutoFit/>
          </a:bodyPr>
          <a:lstStyle>
            <a:defPPr>
              <a:defRPr lang="sv-SE"/>
            </a:defPPr>
            <a:lvl1pPr marR="0" lv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3B812F"/>
                </a:solidFill>
                <a:latin typeface="Tahoma"/>
              </a:defRPr>
            </a:lvl1pPr>
          </a:lstStyle>
          <a:p>
            <a:r>
              <a:rPr lang="en-US" sz="48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Yeah, but how does it </a:t>
            </a:r>
            <a:r>
              <a:rPr lang="en-US" sz="48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really</a:t>
            </a:r>
            <a:r>
              <a:rPr lang="en-US" sz="48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work?</a:t>
            </a:r>
          </a:p>
        </p:txBody>
      </p:sp>
    </p:spTree>
    <p:extLst>
      <p:ext uri="{BB962C8B-B14F-4D97-AF65-F5344CB8AC3E}">
        <p14:creationId xmlns:p14="http://schemas.microsoft.com/office/powerpoint/2010/main" val="1212003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7F6BC1-C283-4135-8789-20B333C78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very simple example to recognize apple</a:t>
            </a:r>
            <a:endParaRPr lang="en-SE" dirty="0"/>
          </a:p>
        </p:txBody>
      </p:sp>
      <p:pic>
        <p:nvPicPr>
          <p:cNvPr id="4" name="Picture 2" descr="162,005 Apple Cut Out Stock Photos, Pictures &amp;amp; Royalty-Free Images - iStock">
            <a:extLst>
              <a:ext uri="{FF2B5EF4-FFF2-40B4-BE49-F238E27FC236}">
                <a16:creationId xmlns:a16="http://schemas.microsoft.com/office/drawing/2014/main" id="{F28A919A-4748-4EE2-86DD-0DD5FDA052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4759" y="1937654"/>
            <a:ext cx="4022481" cy="4022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CDD560F-2B16-004B-B25B-4876EF370E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8A14D-72BA-5741-ACCB-C578EC69AF95}" type="datetime1">
              <a:rPr lang="sv-SE" smtClean="0"/>
              <a:t>2022-08-28</a:t>
            </a:fld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BFDBB4-0313-BA41-A23C-884E5EAB9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39179-D717-40AA-84A7-D4F2F8028582}" type="slidenum">
              <a:rPr lang="en-SE" smtClean="0"/>
              <a:t>15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685312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C5F7F4-8A82-48F0-B801-656B2B606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 Digitalization/segmentation</a:t>
            </a:r>
            <a:endParaRPr lang="en-SE" dirty="0"/>
          </a:p>
        </p:txBody>
      </p:sp>
      <p:pic>
        <p:nvPicPr>
          <p:cNvPr id="10242" name="Picture 2" descr="162,005 Apple Cut Out Stock Photos, Pictures &amp;amp; Royalty-Free Images - iStock">
            <a:extLst>
              <a:ext uri="{FF2B5EF4-FFF2-40B4-BE49-F238E27FC236}">
                <a16:creationId xmlns:a16="http://schemas.microsoft.com/office/drawing/2014/main" id="{F6725E01-366F-44C0-BE13-95BF9F6D52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974" y="2090054"/>
            <a:ext cx="4022481" cy="4022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162,005 Apple Cut Out Stock Photos, Pictures &amp;amp; Royalty-Free Images - iStock">
            <a:extLst>
              <a:ext uri="{FF2B5EF4-FFF2-40B4-BE49-F238E27FC236}">
                <a16:creationId xmlns:a16="http://schemas.microsoft.com/office/drawing/2014/main" id="{4CA242E2-23E9-4885-B516-763373CA46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LightScree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6486" y="2090055"/>
            <a:ext cx="4022481" cy="4022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4247E84-1FDF-FE40-B344-EA2CDE8DB5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513AA-C1D1-CA46-81A3-014118EC1FB0}" type="datetime1">
              <a:rPr lang="sv-SE" smtClean="0"/>
              <a:t>2022-08-28</a:t>
            </a:fld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BE9090-DA0D-E84F-A4CF-37D48F952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39179-D717-40AA-84A7-D4F2F8028582}" type="slidenum">
              <a:rPr lang="en-SE" smtClean="0"/>
              <a:t>16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890932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B6F5F6-B97E-4ACF-909A-4CEEF56D1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 Convolution </a:t>
            </a:r>
            <a:endParaRPr lang="en-SE" dirty="0"/>
          </a:p>
        </p:txBody>
      </p:sp>
      <p:pic>
        <p:nvPicPr>
          <p:cNvPr id="4" name="Picture 2" descr="162,005 Apple Cut Out Stock Photos, Pictures &amp;amp; Royalty-Free Images - iStock">
            <a:extLst>
              <a:ext uri="{FF2B5EF4-FFF2-40B4-BE49-F238E27FC236}">
                <a16:creationId xmlns:a16="http://schemas.microsoft.com/office/drawing/2014/main" id="{E2CBD589-0193-4596-B8E7-1BDF7B3F1E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LightScree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039813"/>
            <a:ext cx="4022481" cy="4022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BABB7B8-558C-4494-AC6A-EAD975BBE915}"/>
              </a:ext>
            </a:extLst>
          </p:cNvPr>
          <p:cNvSpPr/>
          <p:nvPr/>
        </p:nvSpPr>
        <p:spPr>
          <a:xfrm>
            <a:off x="6243569" y="903800"/>
            <a:ext cx="786888" cy="78688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1</a:t>
            </a:r>
            <a:endParaRPr lang="en-SE" sz="32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FC67635-E67C-4ED4-AFE9-B9CCB0337110}"/>
              </a:ext>
            </a:extLst>
          </p:cNvPr>
          <p:cNvSpPr/>
          <p:nvPr/>
        </p:nvSpPr>
        <p:spPr>
          <a:xfrm>
            <a:off x="7030457" y="903800"/>
            <a:ext cx="786888" cy="78688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1</a:t>
            </a:r>
            <a:endParaRPr lang="en-SE" sz="32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6D1A92B-F4FF-4D0E-95F7-E700E61B0622}"/>
              </a:ext>
            </a:extLst>
          </p:cNvPr>
          <p:cNvSpPr/>
          <p:nvPr/>
        </p:nvSpPr>
        <p:spPr>
          <a:xfrm>
            <a:off x="7817346" y="903800"/>
            <a:ext cx="786888" cy="786888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0</a:t>
            </a:r>
            <a:endParaRPr lang="en-SE" sz="32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0760DA7-F0FC-407F-A92E-1B241AAE7FBF}"/>
              </a:ext>
            </a:extLst>
          </p:cNvPr>
          <p:cNvSpPr/>
          <p:nvPr/>
        </p:nvSpPr>
        <p:spPr>
          <a:xfrm>
            <a:off x="6243569" y="1690688"/>
            <a:ext cx="786888" cy="78688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1</a:t>
            </a:r>
            <a:endParaRPr lang="en-SE" sz="32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4B9B41A-5EC5-4DA2-851C-F7D0C3874883}"/>
              </a:ext>
            </a:extLst>
          </p:cNvPr>
          <p:cNvSpPr/>
          <p:nvPr/>
        </p:nvSpPr>
        <p:spPr>
          <a:xfrm>
            <a:off x="7030457" y="1690688"/>
            <a:ext cx="786888" cy="786888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0</a:t>
            </a:r>
            <a:endParaRPr lang="en-SE" sz="32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C3274B8-93DE-445D-8CD1-9177794FE5DD}"/>
              </a:ext>
            </a:extLst>
          </p:cNvPr>
          <p:cNvSpPr/>
          <p:nvPr/>
        </p:nvSpPr>
        <p:spPr>
          <a:xfrm>
            <a:off x="7817346" y="1690688"/>
            <a:ext cx="786888" cy="78688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1</a:t>
            </a:r>
            <a:endParaRPr lang="en-SE" sz="32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7CA5214-2261-4720-84CE-C21749A5FF98}"/>
              </a:ext>
            </a:extLst>
          </p:cNvPr>
          <p:cNvSpPr/>
          <p:nvPr/>
        </p:nvSpPr>
        <p:spPr>
          <a:xfrm>
            <a:off x="6243569" y="2477577"/>
            <a:ext cx="786888" cy="78688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1</a:t>
            </a:r>
            <a:endParaRPr lang="en-SE" sz="32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0EFA89C-D85F-41FA-A9E5-5A9119F298E1}"/>
              </a:ext>
            </a:extLst>
          </p:cNvPr>
          <p:cNvSpPr/>
          <p:nvPr/>
        </p:nvSpPr>
        <p:spPr>
          <a:xfrm>
            <a:off x="7030457" y="2477577"/>
            <a:ext cx="786888" cy="78688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1</a:t>
            </a:r>
            <a:endParaRPr lang="en-SE" sz="32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8317922-0677-4EF9-BADA-1E187213D2F2}"/>
              </a:ext>
            </a:extLst>
          </p:cNvPr>
          <p:cNvSpPr/>
          <p:nvPr/>
        </p:nvSpPr>
        <p:spPr>
          <a:xfrm>
            <a:off x="7817346" y="2477577"/>
            <a:ext cx="786888" cy="78688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1</a:t>
            </a:r>
            <a:endParaRPr lang="en-SE" sz="3200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8386444-A7E4-4C18-8C79-6FBC8B2111A2}"/>
              </a:ext>
            </a:extLst>
          </p:cNvPr>
          <p:cNvSpPr/>
          <p:nvPr/>
        </p:nvSpPr>
        <p:spPr>
          <a:xfrm>
            <a:off x="2849440" y="4387314"/>
            <a:ext cx="185162" cy="185162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F3D8FCA-F0CA-4545-97B5-DDF0D4307891}"/>
              </a:ext>
            </a:extLst>
          </p:cNvPr>
          <p:cNvCxnSpPr>
            <a:cxnSpLocks/>
            <a:stCxn id="72" idx="0"/>
          </p:cNvCxnSpPr>
          <p:nvPr/>
        </p:nvCxnSpPr>
        <p:spPr>
          <a:xfrm flipV="1">
            <a:off x="3332701" y="903800"/>
            <a:ext cx="2935148" cy="32145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937B465-888C-47B5-9221-458D2BF5AE6C}"/>
              </a:ext>
            </a:extLst>
          </p:cNvPr>
          <p:cNvCxnSpPr>
            <a:cxnSpLocks/>
            <a:stCxn id="72" idx="4"/>
          </p:cNvCxnSpPr>
          <p:nvPr/>
        </p:nvCxnSpPr>
        <p:spPr>
          <a:xfrm flipV="1">
            <a:off x="3332701" y="3264466"/>
            <a:ext cx="2910868" cy="10390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857A025C-3E99-4D7F-8001-1732F06915E5}"/>
              </a:ext>
            </a:extLst>
          </p:cNvPr>
          <p:cNvSpPr/>
          <p:nvPr/>
        </p:nvSpPr>
        <p:spPr>
          <a:xfrm>
            <a:off x="9501096" y="903800"/>
            <a:ext cx="786888" cy="786888"/>
          </a:xfrm>
          <a:prstGeom prst="rect">
            <a:avLst/>
          </a:prstGeom>
          <a:noFill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1</a:t>
            </a:r>
            <a:endParaRPr lang="en-SE" sz="3200" dirty="0">
              <a:solidFill>
                <a:schemeClr val="tx1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A36CF9C-B1AC-4768-A716-3BE7469D6CEB}"/>
              </a:ext>
            </a:extLst>
          </p:cNvPr>
          <p:cNvSpPr/>
          <p:nvPr/>
        </p:nvSpPr>
        <p:spPr>
          <a:xfrm>
            <a:off x="10287984" y="903800"/>
            <a:ext cx="786888" cy="786888"/>
          </a:xfrm>
          <a:prstGeom prst="rect">
            <a:avLst/>
          </a:prstGeom>
          <a:noFill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1</a:t>
            </a:r>
            <a:endParaRPr lang="en-SE" sz="3200" dirty="0">
              <a:solidFill>
                <a:schemeClr val="tx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A93305C-4B9E-4F89-BEAE-48A86F0FB04A}"/>
              </a:ext>
            </a:extLst>
          </p:cNvPr>
          <p:cNvSpPr/>
          <p:nvPr/>
        </p:nvSpPr>
        <p:spPr>
          <a:xfrm>
            <a:off x="11074873" y="903800"/>
            <a:ext cx="786888" cy="786888"/>
          </a:xfrm>
          <a:prstGeom prst="rect">
            <a:avLst/>
          </a:prstGeom>
          <a:noFill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0</a:t>
            </a:r>
            <a:endParaRPr lang="en-SE" sz="3200" dirty="0">
              <a:solidFill>
                <a:schemeClr val="tx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B1D4414-DCE8-4548-8C71-90CF0EF357CB}"/>
              </a:ext>
            </a:extLst>
          </p:cNvPr>
          <p:cNvSpPr/>
          <p:nvPr/>
        </p:nvSpPr>
        <p:spPr>
          <a:xfrm>
            <a:off x="9501096" y="1690688"/>
            <a:ext cx="786888" cy="786888"/>
          </a:xfrm>
          <a:prstGeom prst="rect">
            <a:avLst/>
          </a:prstGeom>
          <a:noFill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1</a:t>
            </a:r>
            <a:endParaRPr lang="en-SE" sz="3200" dirty="0">
              <a:solidFill>
                <a:schemeClr val="tx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175F278-F10E-4590-BD48-AC8FB543B867}"/>
              </a:ext>
            </a:extLst>
          </p:cNvPr>
          <p:cNvSpPr/>
          <p:nvPr/>
        </p:nvSpPr>
        <p:spPr>
          <a:xfrm>
            <a:off x="10287984" y="1690688"/>
            <a:ext cx="786888" cy="786888"/>
          </a:xfrm>
          <a:prstGeom prst="rect">
            <a:avLst/>
          </a:prstGeom>
          <a:noFill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0</a:t>
            </a:r>
            <a:endParaRPr lang="en-SE" sz="3200" dirty="0">
              <a:solidFill>
                <a:schemeClr val="tx1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6CAB7CF-DAA7-4D1C-8D2E-F013BA91876F}"/>
              </a:ext>
            </a:extLst>
          </p:cNvPr>
          <p:cNvSpPr/>
          <p:nvPr/>
        </p:nvSpPr>
        <p:spPr>
          <a:xfrm>
            <a:off x="11074873" y="1690688"/>
            <a:ext cx="786888" cy="786888"/>
          </a:xfrm>
          <a:prstGeom prst="rect">
            <a:avLst/>
          </a:prstGeom>
          <a:noFill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1</a:t>
            </a:r>
            <a:endParaRPr lang="en-SE" sz="3200" dirty="0">
              <a:solidFill>
                <a:schemeClr val="tx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F227F7A-8D7E-4DDE-AACF-90A11C482482}"/>
              </a:ext>
            </a:extLst>
          </p:cNvPr>
          <p:cNvSpPr/>
          <p:nvPr/>
        </p:nvSpPr>
        <p:spPr>
          <a:xfrm>
            <a:off x="9501096" y="2477577"/>
            <a:ext cx="786888" cy="786888"/>
          </a:xfrm>
          <a:prstGeom prst="rect">
            <a:avLst/>
          </a:prstGeom>
          <a:noFill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1</a:t>
            </a:r>
            <a:endParaRPr lang="en-SE" sz="3200" dirty="0">
              <a:solidFill>
                <a:schemeClr val="tx1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3C5056E-A094-4E03-987D-798A72EA9ADE}"/>
              </a:ext>
            </a:extLst>
          </p:cNvPr>
          <p:cNvSpPr/>
          <p:nvPr/>
        </p:nvSpPr>
        <p:spPr>
          <a:xfrm>
            <a:off x="10287984" y="2477577"/>
            <a:ext cx="786888" cy="786888"/>
          </a:xfrm>
          <a:prstGeom prst="rect">
            <a:avLst/>
          </a:prstGeom>
          <a:noFill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1</a:t>
            </a:r>
            <a:endParaRPr lang="en-SE" sz="3200" dirty="0">
              <a:solidFill>
                <a:schemeClr val="tx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C78BF35-A884-4217-A4B6-138E76014EC0}"/>
              </a:ext>
            </a:extLst>
          </p:cNvPr>
          <p:cNvSpPr/>
          <p:nvPr/>
        </p:nvSpPr>
        <p:spPr>
          <a:xfrm>
            <a:off x="11074873" y="2477577"/>
            <a:ext cx="786888" cy="786888"/>
          </a:xfrm>
          <a:prstGeom prst="rect">
            <a:avLst/>
          </a:prstGeom>
          <a:noFill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1</a:t>
            </a:r>
            <a:endParaRPr lang="en-SE" sz="3200" dirty="0">
              <a:solidFill>
                <a:schemeClr val="tx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D1CD1FB-6A09-4B81-8201-64E281E670E1}"/>
              </a:ext>
            </a:extLst>
          </p:cNvPr>
          <p:cNvSpPr/>
          <p:nvPr/>
        </p:nvSpPr>
        <p:spPr>
          <a:xfrm>
            <a:off x="8659221" y="1690688"/>
            <a:ext cx="786888" cy="786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Conv.</a:t>
            </a:r>
            <a:endParaRPr lang="en-SE" dirty="0">
              <a:solidFill>
                <a:schemeClr val="tx1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C7EBECB-1597-4BAC-A29F-4C1AF4040C6F}"/>
              </a:ext>
            </a:extLst>
          </p:cNvPr>
          <p:cNvSpPr/>
          <p:nvPr/>
        </p:nvSpPr>
        <p:spPr>
          <a:xfrm>
            <a:off x="6241779" y="3951891"/>
            <a:ext cx="786888" cy="78688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1</a:t>
            </a:r>
            <a:endParaRPr lang="en-SE" sz="3200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33C4596-EB0F-42D3-80C5-B69E9580C332}"/>
              </a:ext>
            </a:extLst>
          </p:cNvPr>
          <p:cNvSpPr/>
          <p:nvPr/>
        </p:nvSpPr>
        <p:spPr>
          <a:xfrm>
            <a:off x="7815556" y="3951891"/>
            <a:ext cx="786888" cy="786888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0</a:t>
            </a:r>
            <a:endParaRPr lang="en-SE" sz="3200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02A574E-E3DA-44FB-8502-FED14AD76D89}"/>
              </a:ext>
            </a:extLst>
          </p:cNvPr>
          <p:cNvSpPr/>
          <p:nvPr/>
        </p:nvSpPr>
        <p:spPr>
          <a:xfrm>
            <a:off x="7028667" y="3951891"/>
            <a:ext cx="786888" cy="786888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0</a:t>
            </a:r>
            <a:endParaRPr lang="en-SE" sz="3200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D872EE99-0206-44A7-B7BA-3BB2C4DD8003}"/>
              </a:ext>
            </a:extLst>
          </p:cNvPr>
          <p:cNvSpPr/>
          <p:nvPr/>
        </p:nvSpPr>
        <p:spPr>
          <a:xfrm>
            <a:off x="7815556" y="4738779"/>
            <a:ext cx="786888" cy="786888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0</a:t>
            </a:r>
            <a:endParaRPr lang="en-SE" sz="3200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554A8D7-1F46-4FFF-9E76-2A66545D682C}"/>
              </a:ext>
            </a:extLst>
          </p:cNvPr>
          <p:cNvSpPr/>
          <p:nvPr/>
        </p:nvSpPr>
        <p:spPr>
          <a:xfrm>
            <a:off x="6241779" y="5525668"/>
            <a:ext cx="786888" cy="78688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1</a:t>
            </a:r>
            <a:endParaRPr lang="en-SE" sz="3200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0054C2D-3876-4ACF-80BF-5560821FA134}"/>
              </a:ext>
            </a:extLst>
          </p:cNvPr>
          <p:cNvSpPr/>
          <p:nvPr/>
        </p:nvSpPr>
        <p:spPr>
          <a:xfrm>
            <a:off x="7815556" y="5525668"/>
            <a:ext cx="786888" cy="786888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0</a:t>
            </a:r>
            <a:endParaRPr lang="en-SE" sz="3200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CCA9CE36-D432-4E4E-B10B-0548235A4EDB}"/>
              </a:ext>
            </a:extLst>
          </p:cNvPr>
          <p:cNvSpPr/>
          <p:nvPr/>
        </p:nvSpPr>
        <p:spPr>
          <a:xfrm>
            <a:off x="7028667" y="5525668"/>
            <a:ext cx="786888" cy="786888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0</a:t>
            </a:r>
            <a:endParaRPr lang="en-SE" sz="32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E1E46DD-CF2A-4910-A801-469F0F8549CF}"/>
              </a:ext>
            </a:extLst>
          </p:cNvPr>
          <p:cNvSpPr txBox="1"/>
          <p:nvPr/>
        </p:nvSpPr>
        <p:spPr>
          <a:xfrm>
            <a:off x="6552621" y="3314742"/>
            <a:ext cx="50000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1x1+1x1+0x0+1x1+0x0+1x1+1x1+1x1+1x1 = 7</a:t>
            </a:r>
            <a:endParaRPr lang="en-SE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E9190B89-9D97-4C49-95C9-5004DA6DEE7B}"/>
              </a:ext>
            </a:extLst>
          </p:cNvPr>
          <p:cNvSpPr/>
          <p:nvPr/>
        </p:nvSpPr>
        <p:spPr>
          <a:xfrm>
            <a:off x="9501096" y="3954619"/>
            <a:ext cx="786888" cy="786888"/>
          </a:xfrm>
          <a:prstGeom prst="rect">
            <a:avLst/>
          </a:prstGeom>
          <a:noFill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1</a:t>
            </a:r>
            <a:endParaRPr lang="en-SE" sz="3200" dirty="0">
              <a:solidFill>
                <a:schemeClr val="tx1"/>
              </a:solidFill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238B0AB2-26CD-427C-BC72-204CA468EB9A}"/>
              </a:ext>
            </a:extLst>
          </p:cNvPr>
          <p:cNvSpPr/>
          <p:nvPr/>
        </p:nvSpPr>
        <p:spPr>
          <a:xfrm>
            <a:off x="10287984" y="3954619"/>
            <a:ext cx="786888" cy="786888"/>
          </a:xfrm>
          <a:prstGeom prst="rect">
            <a:avLst/>
          </a:prstGeom>
          <a:noFill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1</a:t>
            </a:r>
            <a:endParaRPr lang="en-SE" sz="3200" dirty="0">
              <a:solidFill>
                <a:schemeClr val="tx1"/>
              </a:solidFill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E4330606-EA11-4D7C-AA65-826432734134}"/>
              </a:ext>
            </a:extLst>
          </p:cNvPr>
          <p:cNvSpPr/>
          <p:nvPr/>
        </p:nvSpPr>
        <p:spPr>
          <a:xfrm>
            <a:off x="11074873" y="3954619"/>
            <a:ext cx="786888" cy="786888"/>
          </a:xfrm>
          <a:prstGeom prst="rect">
            <a:avLst/>
          </a:prstGeom>
          <a:noFill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0</a:t>
            </a:r>
            <a:endParaRPr lang="en-SE" sz="3200" dirty="0">
              <a:solidFill>
                <a:schemeClr val="tx1"/>
              </a:solidFill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D977D2AC-6055-42D5-A67B-240F423DC6E6}"/>
              </a:ext>
            </a:extLst>
          </p:cNvPr>
          <p:cNvSpPr/>
          <p:nvPr/>
        </p:nvSpPr>
        <p:spPr>
          <a:xfrm>
            <a:off x="9501096" y="4741507"/>
            <a:ext cx="786888" cy="786888"/>
          </a:xfrm>
          <a:prstGeom prst="rect">
            <a:avLst/>
          </a:prstGeom>
          <a:noFill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1</a:t>
            </a:r>
            <a:endParaRPr lang="en-SE" sz="3200" dirty="0">
              <a:solidFill>
                <a:schemeClr val="tx1"/>
              </a:solidFill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7F54312D-F2F1-4C5D-93DD-65C79C551070}"/>
              </a:ext>
            </a:extLst>
          </p:cNvPr>
          <p:cNvSpPr/>
          <p:nvPr/>
        </p:nvSpPr>
        <p:spPr>
          <a:xfrm>
            <a:off x="10287984" y="4741507"/>
            <a:ext cx="786888" cy="786888"/>
          </a:xfrm>
          <a:prstGeom prst="rect">
            <a:avLst/>
          </a:prstGeom>
          <a:noFill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0</a:t>
            </a:r>
            <a:endParaRPr lang="en-SE" sz="3200" dirty="0">
              <a:solidFill>
                <a:schemeClr val="tx1"/>
              </a:solidFill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BC3E73FD-2EE9-48E2-8BDC-65A24BFF6121}"/>
              </a:ext>
            </a:extLst>
          </p:cNvPr>
          <p:cNvSpPr/>
          <p:nvPr/>
        </p:nvSpPr>
        <p:spPr>
          <a:xfrm>
            <a:off x="11074873" y="4741507"/>
            <a:ext cx="786888" cy="786888"/>
          </a:xfrm>
          <a:prstGeom prst="rect">
            <a:avLst/>
          </a:prstGeom>
          <a:noFill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1</a:t>
            </a:r>
            <a:endParaRPr lang="en-SE" sz="3200" dirty="0">
              <a:solidFill>
                <a:schemeClr val="tx1"/>
              </a:solidFill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969DEDA9-66E9-4583-BC39-74AE10B313F6}"/>
              </a:ext>
            </a:extLst>
          </p:cNvPr>
          <p:cNvSpPr/>
          <p:nvPr/>
        </p:nvSpPr>
        <p:spPr>
          <a:xfrm>
            <a:off x="9501096" y="5528396"/>
            <a:ext cx="786888" cy="786888"/>
          </a:xfrm>
          <a:prstGeom prst="rect">
            <a:avLst/>
          </a:prstGeom>
          <a:noFill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1</a:t>
            </a:r>
            <a:endParaRPr lang="en-SE" sz="3200" dirty="0">
              <a:solidFill>
                <a:schemeClr val="tx1"/>
              </a:solidFill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EEC5752A-C33C-485E-B02A-0B1E8C73FE74}"/>
              </a:ext>
            </a:extLst>
          </p:cNvPr>
          <p:cNvSpPr/>
          <p:nvPr/>
        </p:nvSpPr>
        <p:spPr>
          <a:xfrm>
            <a:off x="10287984" y="5528396"/>
            <a:ext cx="786888" cy="786888"/>
          </a:xfrm>
          <a:prstGeom prst="rect">
            <a:avLst/>
          </a:prstGeom>
          <a:noFill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1</a:t>
            </a:r>
            <a:endParaRPr lang="en-SE" sz="3200" dirty="0">
              <a:solidFill>
                <a:schemeClr val="tx1"/>
              </a:solidFill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897D341A-9782-4A5C-8EE7-9C92FCA491D6}"/>
              </a:ext>
            </a:extLst>
          </p:cNvPr>
          <p:cNvSpPr/>
          <p:nvPr/>
        </p:nvSpPr>
        <p:spPr>
          <a:xfrm>
            <a:off x="11074873" y="5528396"/>
            <a:ext cx="786888" cy="786888"/>
          </a:xfrm>
          <a:prstGeom prst="rect">
            <a:avLst/>
          </a:prstGeom>
          <a:noFill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1</a:t>
            </a:r>
            <a:endParaRPr lang="en-SE" sz="3200" dirty="0">
              <a:solidFill>
                <a:schemeClr val="tx1"/>
              </a:solidFill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27015907-C93C-4152-BEC2-023E4730C191}"/>
              </a:ext>
            </a:extLst>
          </p:cNvPr>
          <p:cNvSpPr/>
          <p:nvPr/>
        </p:nvSpPr>
        <p:spPr>
          <a:xfrm>
            <a:off x="8659221" y="4741507"/>
            <a:ext cx="786888" cy="786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Conv.</a:t>
            </a:r>
            <a:endParaRPr lang="en-SE" dirty="0">
              <a:solidFill>
                <a:schemeClr val="tx1"/>
              </a:solidFill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73E3DA19-4D49-4B9F-8427-1A71AAD86AE6}"/>
              </a:ext>
            </a:extLst>
          </p:cNvPr>
          <p:cNvSpPr txBox="1"/>
          <p:nvPr/>
        </p:nvSpPr>
        <p:spPr>
          <a:xfrm>
            <a:off x="6635223" y="6395706"/>
            <a:ext cx="50000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1x1+0x1+0x0+0x1+0x0+0x1+1x1+0x1+0x1 = 2</a:t>
            </a:r>
            <a:endParaRPr lang="en-SE" dirty="0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53281062-23F3-4D99-A70D-2ABDC583703B}"/>
              </a:ext>
            </a:extLst>
          </p:cNvPr>
          <p:cNvSpPr/>
          <p:nvPr/>
        </p:nvSpPr>
        <p:spPr>
          <a:xfrm>
            <a:off x="3240120" y="4118362"/>
            <a:ext cx="185162" cy="185162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62F9C435-15D5-4149-AF80-1F7B8F773F1B}"/>
              </a:ext>
            </a:extLst>
          </p:cNvPr>
          <p:cNvCxnSpPr>
            <a:cxnSpLocks/>
            <a:stCxn id="17" idx="0"/>
          </p:cNvCxnSpPr>
          <p:nvPr/>
        </p:nvCxnSpPr>
        <p:spPr>
          <a:xfrm flipV="1">
            <a:off x="2942021" y="3951891"/>
            <a:ext cx="3310482" cy="4354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B6181F44-465B-41A8-B77A-D36343FFF447}"/>
              </a:ext>
            </a:extLst>
          </p:cNvPr>
          <p:cNvCxnSpPr>
            <a:cxnSpLocks/>
            <a:stCxn id="17" idx="4"/>
          </p:cNvCxnSpPr>
          <p:nvPr/>
        </p:nvCxnSpPr>
        <p:spPr>
          <a:xfrm>
            <a:off x="2942021" y="4572476"/>
            <a:ext cx="3310482" cy="17400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 80">
            <a:extLst>
              <a:ext uri="{FF2B5EF4-FFF2-40B4-BE49-F238E27FC236}">
                <a16:creationId xmlns:a16="http://schemas.microsoft.com/office/drawing/2014/main" id="{5F8FEEF7-E691-4783-9E0D-2C4C18A2109E}"/>
              </a:ext>
            </a:extLst>
          </p:cNvPr>
          <p:cNvSpPr/>
          <p:nvPr/>
        </p:nvSpPr>
        <p:spPr>
          <a:xfrm>
            <a:off x="7028667" y="4738779"/>
            <a:ext cx="786888" cy="786888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0</a:t>
            </a:r>
            <a:endParaRPr lang="en-SE" sz="3200" dirty="0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48E1EF01-B1E5-4C24-A692-DC38BFD1EF1F}"/>
              </a:ext>
            </a:extLst>
          </p:cNvPr>
          <p:cNvSpPr/>
          <p:nvPr/>
        </p:nvSpPr>
        <p:spPr>
          <a:xfrm>
            <a:off x="6241779" y="4738543"/>
            <a:ext cx="786888" cy="786888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0</a:t>
            </a:r>
            <a:endParaRPr lang="en-SE" sz="3200" dirty="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461217AF-38B0-4F95-A4E9-4037158A9BF1}"/>
              </a:ext>
            </a:extLst>
          </p:cNvPr>
          <p:cNvSpPr txBox="1"/>
          <p:nvPr/>
        </p:nvSpPr>
        <p:spPr>
          <a:xfrm>
            <a:off x="4535258" y="1939095"/>
            <a:ext cx="2334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Pattern 1</a:t>
            </a:r>
            <a:endParaRPr lang="en-SE" dirty="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5AA5F573-F831-4169-A4D6-45F5D066621E}"/>
              </a:ext>
            </a:extLst>
          </p:cNvPr>
          <p:cNvSpPr txBox="1"/>
          <p:nvPr/>
        </p:nvSpPr>
        <p:spPr>
          <a:xfrm>
            <a:off x="4508661" y="4919244"/>
            <a:ext cx="2334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Pattern 2</a:t>
            </a:r>
            <a:endParaRPr lang="en-SE" dirty="0"/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9AB35F06-BFA8-4DD4-86AB-3AB579074ECF}"/>
              </a:ext>
            </a:extLst>
          </p:cNvPr>
          <p:cNvCxnSpPr/>
          <p:nvPr/>
        </p:nvCxnSpPr>
        <p:spPr>
          <a:xfrm>
            <a:off x="6919913" y="1085850"/>
            <a:ext cx="287655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4DAFA27D-EB16-4AD6-9E0D-7740EC1434EA}"/>
              </a:ext>
            </a:extLst>
          </p:cNvPr>
          <p:cNvCxnSpPr/>
          <p:nvPr/>
        </p:nvCxnSpPr>
        <p:spPr>
          <a:xfrm>
            <a:off x="7656165" y="1282956"/>
            <a:ext cx="287655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F90F8344-416F-4A02-BCC1-AF82AD45FD76}"/>
              </a:ext>
            </a:extLst>
          </p:cNvPr>
          <p:cNvCxnSpPr/>
          <p:nvPr/>
        </p:nvCxnSpPr>
        <p:spPr>
          <a:xfrm>
            <a:off x="8456265" y="1487743"/>
            <a:ext cx="287655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FA125CE9-F07B-4ADD-BE64-7543943ECCBE}"/>
              </a:ext>
            </a:extLst>
          </p:cNvPr>
          <p:cNvCxnSpPr/>
          <p:nvPr/>
        </p:nvCxnSpPr>
        <p:spPr>
          <a:xfrm>
            <a:off x="6940898" y="1889327"/>
            <a:ext cx="287655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169663EA-C9D4-41D9-80AE-06DB9506C48C}"/>
              </a:ext>
            </a:extLst>
          </p:cNvPr>
          <p:cNvCxnSpPr/>
          <p:nvPr/>
        </p:nvCxnSpPr>
        <p:spPr>
          <a:xfrm>
            <a:off x="7677150" y="2086433"/>
            <a:ext cx="287655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E875C5FC-7045-4B75-AD3D-DF91D024FFCC}"/>
              </a:ext>
            </a:extLst>
          </p:cNvPr>
          <p:cNvCxnSpPr/>
          <p:nvPr/>
        </p:nvCxnSpPr>
        <p:spPr>
          <a:xfrm>
            <a:off x="8477250" y="2291220"/>
            <a:ext cx="287655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087FFED8-E185-4FF3-A5AC-B1704A1CF16B}"/>
              </a:ext>
            </a:extLst>
          </p:cNvPr>
          <p:cNvCxnSpPr/>
          <p:nvPr/>
        </p:nvCxnSpPr>
        <p:spPr>
          <a:xfrm>
            <a:off x="6940898" y="2641802"/>
            <a:ext cx="287655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88A5F64D-C13D-4FF0-A4BA-AD603486E421}"/>
              </a:ext>
            </a:extLst>
          </p:cNvPr>
          <p:cNvCxnSpPr/>
          <p:nvPr/>
        </p:nvCxnSpPr>
        <p:spPr>
          <a:xfrm>
            <a:off x="7677150" y="2838908"/>
            <a:ext cx="287655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4193C784-F2C9-4949-9B99-9917DE2DFBC8}"/>
              </a:ext>
            </a:extLst>
          </p:cNvPr>
          <p:cNvCxnSpPr/>
          <p:nvPr/>
        </p:nvCxnSpPr>
        <p:spPr>
          <a:xfrm>
            <a:off x="8477250" y="3043695"/>
            <a:ext cx="287655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30ECD65F-31C2-42F7-A4C9-D464B1A794D0}"/>
              </a:ext>
            </a:extLst>
          </p:cNvPr>
          <p:cNvSpPr txBox="1"/>
          <p:nvPr/>
        </p:nvSpPr>
        <p:spPr>
          <a:xfrm>
            <a:off x="9523155" y="532171"/>
            <a:ext cx="2334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Conv. Kernel</a:t>
            </a:r>
            <a:endParaRPr lang="en-SE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F25BD27-EB95-D44A-838F-5C9D5AA222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DE8AD-F903-A346-8441-7DBE000B918A}" type="datetime1">
              <a:rPr lang="sv-SE" smtClean="0"/>
              <a:t>2022-08-28</a:t>
            </a:fld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879457-3971-2B42-AF34-B99D5D42DF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39179-D717-40AA-84A7-D4F2F8028582}" type="slidenum">
              <a:rPr lang="en-SE" smtClean="0"/>
              <a:t>17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885961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>
                      <p:stCondLst>
                        <p:cond delay="indefinite"/>
                      </p:stCondLst>
                      <p:childTnLst>
                        <p:par>
                          <p:cTn id="210" fill="hold">
                            <p:stCondLst>
                              <p:cond delay="0"/>
                            </p:stCondLst>
                            <p:childTnLst>
                              <p:par>
                                <p:cTn id="2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7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/>
      <p:bldP spid="36" grpId="0" animBg="1"/>
      <p:bldP spid="38" grpId="0" animBg="1"/>
      <p:bldP spid="40" grpId="0" animBg="1"/>
      <p:bldP spid="41" grpId="0" animBg="1"/>
      <p:bldP spid="42" grpId="0" animBg="1"/>
      <p:bldP spid="44" grpId="0" animBg="1"/>
      <p:bldP spid="45" grpId="0" animBg="1"/>
      <p:bldP spid="46" grpId="0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/>
      <p:bldP spid="69" grpId="0"/>
      <p:bldP spid="72" grpId="0" animBg="1"/>
      <p:bldP spid="81" grpId="0" animBg="1"/>
      <p:bldP spid="82" grpId="0" animBg="1"/>
      <p:bldP spid="83" grpId="0"/>
      <p:bldP spid="84" grpId="0"/>
      <p:bldP spid="9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86AC52-ECEB-421A-84EC-537DFC369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 Decision making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794A17-FEDB-46AB-99FD-698CB7B9D0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27078" y="1825625"/>
            <a:ext cx="5726722" cy="466725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Scan through the whole image and count the patterns</a:t>
            </a:r>
          </a:p>
          <a:p>
            <a:r>
              <a:rPr lang="en-US" dirty="0"/>
              <a:t>The more Pattern 1 are there, the more likely that the image is an apple</a:t>
            </a:r>
          </a:p>
          <a:p>
            <a:r>
              <a:rPr lang="en-US" dirty="0"/>
              <a:t>Otherwise, it is not so “probably” that it is an apple</a:t>
            </a:r>
          </a:p>
          <a:p>
            <a:pPr lvl="1"/>
            <a:r>
              <a:rPr lang="en-US" dirty="0"/>
              <a:t>If most of the patterns are Pattern 2, then the image can be an orange</a:t>
            </a:r>
          </a:p>
          <a:p>
            <a:r>
              <a:rPr lang="en-US" dirty="0"/>
              <a:t>The key of successfully recognize an apple lies in the </a:t>
            </a:r>
            <a:r>
              <a:rPr lang="en-US" dirty="0">
                <a:solidFill>
                  <a:srgbClr val="FF0000"/>
                </a:solidFill>
              </a:rPr>
              <a:t>conventional kernel</a:t>
            </a:r>
            <a:endParaRPr lang="en-SE" dirty="0">
              <a:solidFill>
                <a:srgbClr val="FF0000"/>
              </a:solidFill>
            </a:endParaRPr>
          </a:p>
        </p:txBody>
      </p:sp>
      <p:pic>
        <p:nvPicPr>
          <p:cNvPr id="4" name="Picture 2" descr="162,005 Apple Cut Out Stock Photos, Pictures &amp;amp; Royalty-Free Images - iStock">
            <a:extLst>
              <a:ext uri="{FF2B5EF4-FFF2-40B4-BE49-F238E27FC236}">
                <a16:creationId xmlns:a16="http://schemas.microsoft.com/office/drawing/2014/main" id="{3D5A6601-F5BB-4EDB-A77C-3C448A6200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LightScree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039813"/>
            <a:ext cx="4022481" cy="4022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D7C2AC4-0942-4641-A1E8-AA7BAE532CCF}"/>
              </a:ext>
            </a:extLst>
          </p:cNvPr>
          <p:cNvCxnSpPr/>
          <p:nvPr/>
        </p:nvCxnSpPr>
        <p:spPr>
          <a:xfrm>
            <a:off x="1897380" y="3429000"/>
            <a:ext cx="189738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F84463C-6508-4BA7-AD7A-45B86405C304}"/>
              </a:ext>
            </a:extLst>
          </p:cNvPr>
          <p:cNvCxnSpPr>
            <a:cxnSpLocks/>
          </p:cNvCxnSpPr>
          <p:nvPr/>
        </p:nvCxnSpPr>
        <p:spPr>
          <a:xfrm>
            <a:off x="3794760" y="3429000"/>
            <a:ext cx="0" cy="23495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69C5197-8888-4EAC-93B5-F4A45B80F966}"/>
              </a:ext>
            </a:extLst>
          </p:cNvPr>
          <p:cNvCxnSpPr>
            <a:cxnSpLocks/>
          </p:cNvCxnSpPr>
          <p:nvPr/>
        </p:nvCxnSpPr>
        <p:spPr>
          <a:xfrm flipH="1">
            <a:off x="1720850" y="3654425"/>
            <a:ext cx="207391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AB23123-8F2F-4BBF-A3EE-F9D973DBF990}"/>
              </a:ext>
            </a:extLst>
          </p:cNvPr>
          <p:cNvCxnSpPr>
            <a:cxnSpLocks/>
          </p:cNvCxnSpPr>
          <p:nvPr/>
        </p:nvCxnSpPr>
        <p:spPr>
          <a:xfrm>
            <a:off x="1724660" y="3654425"/>
            <a:ext cx="0" cy="23495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B9E7EBF-11C8-446B-886C-9D3161AA156C}"/>
              </a:ext>
            </a:extLst>
          </p:cNvPr>
          <p:cNvCxnSpPr>
            <a:cxnSpLocks/>
          </p:cNvCxnSpPr>
          <p:nvPr/>
        </p:nvCxnSpPr>
        <p:spPr>
          <a:xfrm>
            <a:off x="1720850" y="3889375"/>
            <a:ext cx="23876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B29B159-4378-47E1-869B-38A58E672124}"/>
              </a:ext>
            </a:extLst>
          </p:cNvPr>
          <p:cNvCxnSpPr>
            <a:cxnSpLocks/>
          </p:cNvCxnSpPr>
          <p:nvPr/>
        </p:nvCxnSpPr>
        <p:spPr>
          <a:xfrm>
            <a:off x="4105910" y="3889375"/>
            <a:ext cx="0" cy="23495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A181F44-DD0D-46CE-8363-1B6060D55181}"/>
              </a:ext>
            </a:extLst>
          </p:cNvPr>
          <p:cNvCxnSpPr>
            <a:cxnSpLocks/>
          </p:cNvCxnSpPr>
          <p:nvPr/>
        </p:nvCxnSpPr>
        <p:spPr>
          <a:xfrm flipH="1">
            <a:off x="1565275" y="4124325"/>
            <a:ext cx="254063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C5C4A0B-B197-4DDC-8671-AAEE1452C2B5}"/>
              </a:ext>
            </a:extLst>
          </p:cNvPr>
          <p:cNvCxnSpPr>
            <a:cxnSpLocks/>
          </p:cNvCxnSpPr>
          <p:nvPr/>
        </p:nvCxnSpPr>
        <p:spPr>
          <a:xfrm>
            <a:off x="1562735" y="4124325"/>
            <a:ext cx="0" cy="23495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C4B5E45-DBC7-4F55-B844-6554D749CA57}"/>
              </a:ext>
            </a:extLst>
          </p:cNvPr>
          <p:cNvCxnSpPr>
            <a:cxnSpLocks/>
          </p:cNvCxnSpPr>
          <p:nvPr/>
        </p:nvCxnSpPr>
        <p:spPr>
          <a:xfrm>
            <a:off x="1562735" y="4356100"/>
            <a:ext cx="264731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4E0CD84-6687-42C2-90F1-7A059C565796}"/>
              </a:ext>
            </a:extLst>
          </p:cNvPr>
          <p:cNvCxnSpPr>
            <a:cxnSpLocks/>
          </p:cNvCxnSpPr>
          <p:nvPr/>
        </p:nvCxnSpPr>
        <p:spPr>
          <a:xfrm>
            <a:off x="4207510" y="4356100"/>
            <a:ext cx="0" cy="23495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7F910A2-A942-4B09-BB31-92D3170A5BDF}"/>
              </a:ext>
            </a:extLst>
          </p:cNvPr>
          <p:cNvCxnSpPr>
            <a:cxnSpLocks/>
          </p:cNvCxnSpPr>
          <p:nvPr/>
        </p:nvCxnSpPr>
        <p:spPr>
          <a:xfrm flipH="1">
            <a:off x="1625600" y="4591050"/>
            <a:ext cx="2581911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48E2EE3-2110-44B4-8171-F25FC00A2985}"/>
              </a:ext>
            </a:extLst>
          </p:cNvPr>
          <p:cNvCxnSpPr>
            <a:cxnSpLocks/>
          </p:cNvCxnSpPr>
          <p:nvPr/>
        </p:nvCxnSpPr>
        <p:spPr>
          <a:xfrm>
            <a:off x="1625600" y="4591050"/>
            <a:ext cx="0" cy="23495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020FC18-BDDB-4C32-81A5-60F61552A896}"/>
              </a:ext>
            </a:extLst>
          </p:cNvPr>
          <p:cNvCxnSpPr>
            <a:cxnSpLocks/>
          </p:cNvCxnSpPr>
          <p:nvPr/>
        </p:nvCxnSpPr>
        <p:spPr>
          <a:xfrm>
            <a:off x="1625600" y="4826000"/>
            <a:ext cx="241935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3AD7C92-FAD2-4112-9AFC-12AC650BE414}"/>
              </a:ext>
            </a:extLst>
          </p:cNvPr>
          <p:cNvCxnSpPr>
            <a:cxnSpLocks/>
          </p:cNvCxnSpPr>
          <p:nvPr/>
        </p:nvCxnSpPr>
        <p:spPr>
          <a:xfrm>
            <a:off x="4039235" y="4826000"/>
            <a:ext cx="0" cy="23495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17BF209C-6698-4C4F-98F3-C49B2F2252AC}"/>
              </a:ext>
            </a:extLst>
          </p:cNvPr>
          <p:cNvCxnSpPr>
            <a:cxnSpLocks/>
          </p:cNvCxnSpPr>
          <p:nvPr/>
        </p:nvCxnSpPr>
        <p:spPr>
          <a:xfrm flipH="1">
            <a:off x="1897380" y="5060950"/>
            <a:ext cx="214185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FA74470-26AC-4FC5-94BC-27697DACDDF9}"/>
              </a:ext>
            </a:extLst>
          </p:cNvPr>
          <p:cNvCxnSpPr>
            <a:cxnSpLocks/>
          </p:cNvCxnSpPr>
          <p:nvPr/>
        </p:nvCxnSpPr>
        <p:spPr>
          <a:xfrm>
            <a:off x="1897380" y="5060950"/>
            <a:ext cx="0" cy="23495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B7122DB-7B0F-433D-8684-F38263E2796D}"/>
              </a:ext>
            </a:extLst>
          </p:cNvPr>
          <p:cNvCxnSpPr>
            <a:cxnSpLocks/>
          </p:cNvCxnSpPr>
          <p:nvPr/>
        </p:nvCxnSpPr>
        <p:spPr>
          <a:xfrm>
            <a:off x="1897380" y="5289550"/>
            <a:ext cx="186499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DBEBF43-DD07-4503-B702-507BD8778BBD}"/>
              </a:ext>
            </a:extLst>
          </p:cNvPr>
          <p:cNvCxnSpPr>
            <a:cxnSpLocks/>
          </p:cNvCxnSpPr>
          <p:nvPr/>
        </p:nvCxnSpPr>
        <p:spPr>
          <a:xfrm>
            <a:off x="3750310" y="5289550"/>
            <a:ext cx="0" cy="23495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0E0AED2D-F469-443F-9997-0C62F31251B1}"/>
              </a:ext>
            </a:extLst>
          </p:cNvPr>
          <p:cNvCxnSpPr>
            <a:cxnSpLocks/>
          </p:cNvCxnSpPr>
          <p:nvPr/>
        </p:nvCxnSpPr>
        <p:spPr>
          <a:xfrm flipH="1">
            <a:off x="2228850" y="5521325"/>
            <a:ext cx="1521460" cy="317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BA80807-520B-442D-BE46-F005DFCCA7C2}"/>
              </a:ext>
            </a:extLst>
          </p:cNvPr>
          <p:cNvCxnSpPr>
            <a:cxnSpLocks/>
          </p:cNvCxnSpPr>
          <p:nvPr/>
        </p:nvCxnSpPr>
        <p:spPr>
          <a:xfrm>
            <a:off x="2228850" y="5521325"/>
            <a:ext cx="0" cy="23495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252B3949-923A-403C-A556-FB7A4AAC61A2}"/>
              </a:ext>
            </a:extLst>
          </p:cNvPr>
          <p:cNvCxnSpPr>
            <a:cxnSpLocks/>
          </p:cNvCxnSpPr>
          <p:nvPr/>
        </p:nvCxnSpPr>
        <p:spPr>
          <a:xfrm>
            <a:off x="2228850" y="5756275"/>
            <a:ext cx="152146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B4D32543-485D-4FFD-B0C9-02DC79DBCEC1}"/>
              </a:ext>
            </a:extLst>
          </p:cNvPr>
          <p:cNvSpPr txBox="1"/>
          <p:nvPr/>
        </p:nvSpPr>
        <p:spPr>
          <a:xfrm>
            <a:off x="-1588" y="2649907"/>
            <a:ext cx="12193588" cy="1569660"/>
          </a:xfrm>
          <a:prstGeom prst="rect">
            <a:avLst/>
          </a:prstGeom>
          <a:solidFill>
            <a:srgbClr val="FFC000"/>
          </a:solidFill>
          <a:ln w="38100" cap="rnd">
            <a:solidFill>
              <a:schemeClr val="tx1"/>
            </a:solidFill>
          </a:ln>
        </p:spPr>
        <p:txBody>
          <a:bodyPr wrap="square">
            <a:spAutoFit/>
          </a:bodyPr>
          <a:lstStyle>
            <a:defPPr>
              <a:defRPr lang="sv-SE"/>
            </a:defPPr>
            <a:lvl1pPr marR="0" lv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3B812F"/>
                </a:solidFill>
                <a:latin typeface="Tahoma"/>
              </a:defRPr>
            </a:lvl1pPr>
          </a:lstStyle>
          <a:p>
            <a:r>
              <a:rPr lang="en-US" sz="48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 good convolution kernel can only be obtained through </a:t>
            </a:r>
            <a:r>
              <a:rPr lang="en-US" sz="48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intensive training.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693F0320-9FDA-49B6-83FC-5609C2218DFD}"/>
              </a:ext>
            </a:extLst>
          </p:cNvPr>
          <p:cNvGrpSpPr/>
          <p:nvPr/>
        </p:nvGrpSpPr>
        <p:grpSpPr>
          <a:xfrm>
            <a:off x="7708900" y="427054"/>
            <a:ext cx="1263634" cy="1263634"/>
            <a:chOff x="6243569" y="903800"/>
            <a:chExt cx="2360665" cy="2360665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88958D97-0F3C-4F96-8081-F66F5471EB87}"/>
                </a:ext>
              </a:extLst>
            </p:cNvPr>
            <p:cNvSpPr/>
            <p:nvPr/>
          </p:nvSpPr>
          <p:spPr>
            <a:xfrm>
              <a:off x="6243569" y="903800"/>
              <a:ext cx="786888" cy="786888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1</a:t>
              </a:r>
              <a:endParaRPr lang="en-SE" sz="3200" dirty="0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50C38C57-2124-4965-BCFE-3BA9148E3E2A}"/>
                </a:ext>
              </a:extLst>
            </p:cNvPr>
            <p:cNvSpPr/>
            <p:nvPr/>
          </p:nvSpPr>
          <p:spPr>
            <a:xfrm>
              <a:off x="7030457" y="903800"/>
              <a:ext cx="786888" cy="786888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1</a:t>
              </a:r>
              <a:endParaRPr lang="en-SE" sz="3200" dirty="0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93FF4158-265D-44AC-80FA-65DD66903AF8}"/>
                </a:ext>
              </a:extLst>
            </p:cNvPr>
            <p:cNvSpPr/>
            <p:nvPr/>
          </p:nvSpPr>
          <p:spPr>
            <a:xfrm>
              <a:off x="7817346" y="903800"/>
              <a:ext cx="786888" cy="786888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0</a:t>
              </a:r>
              <a:endParaRPr lang="en-SE" sz="3200" dirty="0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86231F8A-5D73-454D-925E-7A6A016765F9}"/>
                </a:ext>
              </a:extLst>
            </p:cNvPr>
            <p:cNvSpPr/>
            <p:nvPr/>
          </p:nvSpPr>
          <p:spPr>
            <a:xfrm>
              <a:off x="6243569" y="1690688"/>
              <a:ext cx="786888" cy="786888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1</a:t>
              </a:r>
              <a:endParaRPr lang="en-SE" sz="3200" dirty="0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4C2CC8B0-BEB1-442A-ABC2-900A7C3140AF}"/>
                </a:ext>
              </a:extLst>
            </p:cNvPr>
            <p:cNvSpPr/>
            <p:nvPr/>
          </p:nvSpPr>
          <p:spPr>
            <a:xfrm>
              <a:off x="7030457" y="1690688"/>
              <a:ext cx="786888" cy="786888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0</a:t>
              </a:r>
              <a:endParaRPr lang="en-SE" sz="3200" dirty="0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4DF85724-3692-4644-9753-A5F08B71470B}"/>
                </a:ext>
              </a:extLst>
            </p:cNvPr>
            <p:cNvSpPr/>
            <p:nvPr/>
          </p:nvSpPr>
          <p:spPr>
            <a:xfrm>
              <a:off x="7817346" y="1690688"/>
              <a:ext cx="786888" cy="786888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1</a:t>
              </a:r>
              <a:endParaRPr lang="en-SE" sz="3200" dirty="0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AD9C15A4-1B37-46A2-9A32-086164C6C8C8}"/>
                </a:ext>
              </a:extLst>
            </p:cNvPr>
            <p:cNvSpPr/>
            <p:nvPr/>
          </p:nvSpPr>
          <p:spPr>
            <a:xfrm>
              <a:off x="6243569" y="2477577"/>
              <a:ext cx="786888" cy="786888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1</a:t>
              </a:r>
              <a:endParaRPr lang="en-SE" sz="3200" dirty="0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575BE7CF-2EE3-4913-A361-22EE6CFAC960}"/>
                </a:ext>
              </a:extLst>
            </p:cNvPr>
            <p:cNvSpPr/>
            <p:nvPr/>
          </p:nvSpPr>
          <p:spPr>
            <a:xfrm>
              <a:off x="7030457" y="2477577"/>
              <a:ext cx="786888" cy="786888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1</a:t>
              </a:r>
              <a:endParaRPr lang="en-SE" sz="3200" dirty="0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16CD44AE-CD12-4617-8376-20BFC955D5F5}"/>
                </a:ext>
              </a:extLst>
            </p:cNvPr>
            <p:cNvSpPr/>
            <p:nvPr/>
          </p:nvSpPr>
          <p:spPr>
            <a:xfrm>
              <a:off x="7817346" y="2477577"/>
              <a:ext cx="786888" cy="786888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1</a:t>
              </a:r>
              <a:endParaRPr lang="en-SE" sz="3200" dirty="0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E1EFC9A5-2FDA-49D9-925F-775CF59AE03D}"/>
              </a:ext>
            </a:extLst>
          </p:cNvPr>
          <p:cNvGrpSpPr/>
          <p:nvPr/>
        </p:nvGrpSpPr>
        <p:grpSpPr>
          <a:xfrm>
            <a:off x="9393746" y="431448"/>
            <a:ext cx="1259240" cy="1259240"/>
            <a:chOff x="6241779" y="3951891"/>
            <a:chExt cx="2360665" cy="2360665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83A09441-B2F2-4338-B899-793908682042}"/>
                </a:ext>
              </a:extLst>
            </p:cNvPr>
            <p:cNvSpPr/>
            <p:nvPr/>
          </p:nvSpPr>
          <p:spPr>
            <a:xfrm>
              <a:off x="6241779" y="3951891"/>
              <a:ext cx="786888" cy="786888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1</a:t>
              </a:r>
              <a:endParaRPr lang="en-SE" sz="3200" dirty="0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9D5A5D37-D3CE-4801-A43F-446FCFBCB030}"/>
                </a:ext>
              </a:extLst>
            </p:cNvPr>
            <p:cNvSpPr/>
            <p:nvPr/>
          </p:nvSpPr>
          <p:spPr>
            <a:xfrm>
              <a:off x="7815556" y="3951891"/>
              <a:ext cx="786888" cy="786888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0</a:t>
              </a:r>
              <a:endParaRPr lang="en-SE" sz="3200" dirty="0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08A1DD0B-DFB2-48BD-8B51-3C1E6595C20E}"/>
                </a:ext>
              </a:extLst>
            </p:cNvPr>
            <p:cNvSpPr/>
            <p:nvPr/>
          </p:nvSpPr>
          <p:spPr>
            <a:xfrm>
              <a:off x="7028667" y="3951891"/>
              <a:ext cx="786888" cy="786888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0</a:t>
              </a:r>
              <a:endParaRPr lang="en-SE" sz="3200" dirty="0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588778D8-26E7-4D4F-B368-7061D2D54167}"/>
                </a:ext>
              </a:extLst>
            </p:cNvPr>
            <p:cNvSpPr/>
            <p:nvPr/>
          </p:nvSpPr>
          <p:spPr>
            <a:xfrm>
              <a:off x="7815556" y="4738779"/>
              <a:ext cx="786888" cy="786888"/>
            </a:xfrm>
            <a:prstGeom prst="rect">
              <a:avLst/>
            </a:prstGeom>
            <a:solidFill>
              <a:schemeClr val="accent4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0</a:t>
              </a:r>
              <a:endParaRPr lang="en-SE" sz="3200" dirty="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72FC8AA2-D880-4FB1-859D-E68FD91C564E}"/>
                </a:ext>
              </a:extLst>
            </p:cNvPr>
            <p:cNvSpPr/>
            <p:nvPr/>
          </p:nvSpPr>
          <p:spPr>
            <a:xfrm>
              <a:off x="6241779" y="5525668"/>
              <a:ext cx="786888" cy="786888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1</a:t>
              </a:r>
              <a:endParaRPr lang="en-SE" sz="3200" dirty="0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C29211D6-8C1A-447D-9A08-660BCB494C6A}"/>
                </a:ext>
              </a:extLst>
            </p:cNvPr>
            <p:cNvSpPr/>
            <p:nvPr/>
          </p:nvSpPr>
          <p:spPr>
            <a:xfrm>
              <a:off x="7815556" y="5525668"/>
              <a:ext cx="786888" cy="786888"/>
            </a:xfrm>
            <a:prstGeom prst="rect">
              <a:avLst/>
            </a:prstGeom>
            <a:solidFill>
              <a:schemeClr val="accent4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0</a:t>
              </a:r>
              <a:endParaRPr lang="en-SE" sz="3200" dirty="0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4A158187-6A7B-4779-B52D-9962CB9294AC}"/>
                </a:ext>
              </a:extLst>
            </p:cNvPr>
            <p:cNvSpPr/>
            <p:nvPr/>
          </p:nvSpPr>
          <p:spPr>
            <a:xfrm>
              <a:off x="7028667" y="5525668"/>
              <a:ext cx="786888" cy="786888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0</a:t>
              </a:r>
              <a:endParaRPr lang="en-SE" sz="3200" dirty="0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E184E31F-F6C4-4BE6-88AB-7DE5B773B014}"/>
                </a:ext>
              </a:extLst>
            </p:cNvPr>
            <p:cNvSpPr/>
            <p:nvPr/>
          </p:nvSpPr>
          <p:spPr>
            <a:xfrm>
              <a:off x="7028667" y="4738779"/>
              <a:ext cx="786888" cy="786888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0</a:t>
              </a:r>
              <a:endParaRPr lang="en-SE" sz="3200" dirty="0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87045A09-69D7-4553-AF6B-EF98496FDFE2}"/>
                </a:ext>
              </a:extLst>
            </p:cNvPr>
            <p:cNvSpPr/>
            <p:nvPr/>
          </p:nvSpPr>
          <p:spPr>
            <a:xfrm>
              <a:off x="6241779" y="4738543"/>
              <a:ext cx="786888" cy="786888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0</a:t>
              </a:r>
              <a:endParaRPr lang="en-SE" sz="3200" dirty="0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BA0A45-EB9E-D743-952C-07F9471EF4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B392F0-B684-DB4B-889F-840BE0369E49}" type="datetime1">
              <a:rPr lang="sv-SE" smtClean="0"/>
              <a:t>2022-08-28</a:t>
            </a:fld>
            <a:endParaRPr lang="en-SE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1D2D983-23B1-644E-923A-9993A0F84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39179-D717-40AA-84A7-D4F2F8028582}" type="slidenum">
              <a:rPr lang="en-SE" smtClean="0"/>
              <a:t>18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478993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60CB2F-869A-4736-875C-750A9BCC5D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train the ML algorithm is the key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B550A9-C9CC-4F61-8809-EBB8D9BA06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26867"/>
          </a:xfrm>
        </p:spPr>
        <p:txBody>
          <a:bodyPr>
            <a:noAutofit/>
          </a:bodyPr>
          <a:lstStyle/>
          <a:p>
            <a:r>
              <a:rPr lang="en-US" dirty="0"/>
              <a:t>Basic rationale is simple</a:t>
            </a:r>
          </a:p>
          <a:p>
            <a:r>
              <a:rPr lang="en-US" dirty="0"/>
              <a:t>Let your ML algorithm “sees” as much picture as possible (training)</a:t>
            </a:r>
          </a:p>
          <a:p>
            <a:r>
              <a:rPr lang="en-US" dirty="0"/>
              <a:t>ImageNet</a:t>
            </a:r>
          </a:p>
          <a:p>
            <a:pPr lvl="1"/>
            <a:r>
              <a:rPr lang="en-US" dirty="0"/>
              <a:t>256x256 pixels</a:t>
            </a:r>
          </a:p>
          <a:p>
            <a:pPr lvl="1"/>
            <a:r>
              <a:rPr lang="en-US" dirty="0"/>
              <a:t>1000 Classes</a:t>
            </a:r>
          </a:p>
          <a:p>
            <a:pPr lvl="1"/>
            <a:r>
              <a:rPr lang="en-US" dirty="0"/>
              <a:t>More than 14 million</a:t>
            </a:r>
          </a:p>
          <a:p>
            <a:pPr lvl="1"/>
            <a:r>
              <a:rPr lang="en-US" dirty="0"/>
              <a:t>Images</a:t>
            </a:r>
          </a:p>
          <a:p>
            <a:pPr lvl="1"/>
            <a:r>
              <a:rPr lang="en-US" dirty="0"/>
              <a:t>1.3M Training</a:t>
            </a:r>
          </a:p>
          <a:p>
            <a:pPr lvl="1"/>
            <a:r>
              <a:rPr lang="en-US" dirty="0"/>
              <a:t>100,000 Testing</a:t>
            </a:r>
          </a:p>
          <a:p>
            <a:pPr lvl="1"/>
            <a:r>
              <a:rPr lang="en-US" dirty="0"/>
              <a:t>50,000 Validation</a:t>
            </a:r>
            <a:endParaRPr lang="en-SE" dirty="0"/>
          </a:p>
        </p:txBody>
      </p:sp>
      <p:pic>
        <p:nvPicPr>
          <p:cNvPr id="9218" name="Picture 2" descr="ImageNet - sotabencheval Docs">
            <a:extLst>
              <a:ext uri="{FF2B5EF4-FFF2-40B4-BE49-F238E27FC236}">
                <a16:creationId xmlns:a16="http://schemas.microsoft.com/office/drawing/2014/main" id="{ACB12F26-4253-4AF8-802F-0061EF0465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3024" y="3183818"/>
            <a:ext cx="6822666" cy="2561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8C60789-2C52-43E2-B007-71569455C724}"/>
              </a:ext>
            </a:extLst>
          </p:cNvPr>
          <p:cNvSpPr txBox="1"/>
          <p:nvPr/>
        </p:nvSpPr>
        <p:spPr>
          <a:xfrm>
            <a:off x="6712950" y="5980939"/>
            <a:ext cx="31828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SE" dirty="0">
                <a:hlinkClick r:id="rId3"/>
              </a:rPr>
              <a:t>https://www.image-net.org/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697C8B-DC0F-9F41-91EF-7210365529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1AA4F-9A4D-FE4E-97C9-A39671BE1F17}" type="datetime1">
              <a:rPr lang="sv-SE" smtClean="0"/>
              <a:t>2022-08-28</a:t>
            </a:fld>
            <a:endParaRPr lang="en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3DE835-7DA0-3E40-8337-5A284B6116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39179-D717-40AA-84A7-D4F2F8028582}" type="slidenum">
              <a:rPr lang="en-SE" smtClean="0"/>
              <a:t>19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5678473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FCCB29-0BDF-E647-B6AE-C3910BCC7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 dirty="0"/>
              <a:t>In the previous lecture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093C5E-E259-9044-BFEC-7F34DC60BC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 lnSpcReduction="10000"/>
          </a:bodyPr>
          <a:lstStyle/>
          <a:p>
            <a:r>
              <a:rPr lang="en-SE" dirty="0"/>
              <a:t>Moore’s law</a:t>
            </a:r>
          </a:p>
          <a:p>
            <a:pPr lvl="1"/>
            <a:r>
              <a:rPr lang="en-SE" dirty="0"/>
              <a:t>We will have more and more transitors in IC</a:t>
            </a:r>
          </a:p>
          <a:p>
            <a:pPr lvl="1"/>
            <a:r>
              <a:rPr lang="en-SE" dirty="0"/>
              <a:t>Diminishing?</a:t>
            </a:r>
          </a:p>
          <a:p>
            <a:r>
              <a:rPr lang="en-SE" dirty="0"/>
              <a:t>Dennard scaling</a:t>
            </a:r>
          </a:p>
          <a:p>
            <a:pPr lvl="1"/>
            <a:r>
              <a:rPr lang="en-SE" dirty="0"/>
              <a:t>We can operate transitors faster under the same power roof</a:t>
            </a:r>
          </a:p>
          <a:p>
            <a:pPr lvl="1"/>
            <a:r>
              <a:rPr lang="en-SE" dirty="0"/>
              <a:t>Stops working after 2004</a:t>
            </a:r>
          </a:p>
          <a:p>
            <a:r>
              <a:rPr lang="en-SE" dirty="0"/>
              <a:t>Pollack’s rule</a:t>
            </a:r>
          </a:p>
          <a:p>
            <a:pPr lvl="1"/>
            <a:r>
              <a:rPr lang="en-SE"/>
              <a:t>Performance efficiency (perf/power)</a:t>
            </a:r>
            <a:endParaRPr lang="en-SE" dirty="0"/>
          </a:p>
          <a:p>
            <a:pPr lvl="1"/>
            <a:r>
              <a:rPr lang="en-SE" dirty="0"/>
              <a:t>Additional transitors should be used to build more cores</a:t>
            </a:r>
          </a:p>
          <a:p>
            <a:pPr lvl="1"/>
            <a:r>
              <a:rPr lang="en-SE" dirty="0"/>
              <a:t>Problem of the von Neumann architecture</a:t>
            </a:r>
          </a:p>
          <a:p>
            <a:r>
              <a:rPr lang="en-SE" dirty="0"/>
              <a:t>The accelerator era (2015 - now)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E9402F-799C-FE41-A0DB-9F2D30B6B1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55E89-2CC9-0D40-B256-A93E54FB52A7}" type="datetime1">
              <a:rPr lang="sv-SE" smtClean="0"/>
              <a:t>2022-08-28</a:t>
            </a:fld>
            <a:endParaRPr lang="en-S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EC82FD-408E-2A4C-A07E-267FCD4B40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39179-D717-40AA-84A7-D4F2F8028582}" type="slidenum">
              <a:rPr lang="en-SE" smtClean="0"/>
              <a:t>2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655265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B1ED10-C13E-402A-960A-A328A4213E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ImageNet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824928-7CC1-4F09-86C8-E128C614B1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3600" dirty="0"/>
              <a:t>Image for apple</a:t>
            </a:r>
          </a:p>
          <a:p>
            <a:r>
              <a:rPr lang="en-US" sz="3600" dirty="0"/>
              <a:t>Various kinds</a:t>
            </a:r>
          </a:p>
          <a:p>
            <a:r>
              <a:rPr lang="en-US" sz="3600" dirty="0"/>
              <a:t>Various backgrounds</a:t>
            </a:r>
          </a:p>
          <a:p>
            <a:r>
              <a:rPr lang="en-US" sz="3600" dirty="0"/>
              <a:t>Various positions</a:t>
            </a:r>
          </a:p>
          <a:p>
            <a:r>
              <a:rPr lang="en-US" sz="3600" dirty="0"/>
              <a:t>Various noises</a:t>
            </a:r>
          </a:p>
          <a:p>
            <a:r>
              <a:rPr lang="en-US" sz="3600" dirty="0"/>
              <a:t>Etc.</a:t>
            </a:r>
          </a:p>
          <a:p>
            <a:r>
              <a:rPr lang="en-US" sz="3600" dirty="0"/>
              <a:t>All to train robust neural network algorithms</a:t>
            </a:r>
            <a:endParaRPr lang="en-SE" sz="3600" dirty="0"/>
          </a:p>
        </p:txBody>
      </p:sp>
      <p:pic>
        <p:nvPicPr>
          <p:cNvPr id="12290" name="Picture 2" descr="Trevor Paglen: On &amp;#39;From Apple to Anomaly&amp;#39;">
            <a:extLst>
              <a:ext uri="{FF2B5EF4-FFF2-40B4-BE49-F238E27FC236}">
                <a16:creationId xmlns:a16="http://schemas.microsoft.com/office/drawing/2014/main" id="{54D9F10D-B021-4BDA-AC0E-E4D2A5A520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0900" y="1825625"/>
            <a:ext cx="6261100" cy="4174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E23AC2-779D-BF4E-9D08-06EA347CD0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7108DA-FD5F-1C47-9030-7D1AB8FEF660}" type="datetime1">
              <a:rPr lang="sv-SE" smtClean="0"/>
              <a:t>2022-08-28</a:t>
            </a:fld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690936-4325-1E45-A570-DE6A3B9731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39179-D717-40AA-84A7-D4F2F8028582}" type="slidenum">
              <a:rPr lang="en-SE" smtClean="0"/>
              <a:t>20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673509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65D5FA-E842-4E7B-9FBB-30400C86F8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revisit our neural network</a:t>
            </a:r>
            <a:endParaRPr lang="en-SE" dirty="0"/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BBB64851-336B-4CAE-A3EE-C217A12E7478}"/>
              </a:ext>
            </a:extLst>
          </p:cNvPr>
          <p:cNvSpPr/>
          <p:nvPr/>
        </p:nvSpPr>
        <p:spPr>
          <a:xfrm rot="16200000">
            <a:off x="4152901" y="5520001"/>
            <a:ext cx="800100" cy="7283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98238D96-01D2-4882-9F02-2ECF11AB9EAB}"/>
              </a:ext>
            </a:extLst>
          </p:cNvPr>
          <p:cNvSpPr/>
          <p:nvPr/>
        </p:nvSpPr>
        <p:spPr>
          <a:xfrm rot="16200000">
            <a:off x="6060149" y="5520000"/>
            <a:ext cx="800100" cy="7283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CFB24D21-4DD5-42B2-B7C3-EDF3FEB62F20}"/>
              </a:ext>
            </a:extLst>
          </p:cNvPr>
          <p:cNvSpPr/>
          <p:nvPr/>
        </p:nvSpPr>
        <p:spPr>
          <a:xfrm rot="16200000">
            <a:off x="8080217" y="5520000"/>
            <a:ext cx="800100" cy="7283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7AE527A6-41F2-4DE5-9F51-51D0DE1C3970}"/>
              </a:ext>
            </a:extLst>
          </p:cNvPr>
          <p:cNvSpPr/>
          <p:nvPr/>
        </p:nvSpPr>
        <p:spPr>
          <a:xfrm rot="16200000">
            <a:off x="10351663" y="5520000"/>
            <a:ext cx="800100" cy="7283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D262885-5920-4AC0-9530-A76B741D42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39438"/>
            <a:ext cx="12192000" cy="397912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D193CCA-3609-4734-A4E3-C0019B26114E}"/>
              </a:ext>
            </a:extLst>
          </p:cNvPr>
          <p:cNvSpPr txBox="1"/>
          <p:nvPr/>
        </p:nvSpPr>
        <p:spPr>
          <a:xfrm>
            <a:off x="-1588" y="2649907"/>
            <a:ext cx="12193588" cy="1569660"/>
          </a:xfrm>
          <a:prstGeom prst="rect">
            <a:avLst/>
          </a:prstGeom>
          <a:solidFill>
            <a:srgbClr val="FFC000"/>
          </a:solidFill>
          <a:ln w="38100" cap="rnd">
            <a:solidFill>
              <a:schemeClr val="tx1"/>
            </a:solidFill>
          </a:ln>
        </p:spPr>
        <p:txBody>
          <a:bodyPr wrap="square">
            <a:spAutoFit/>
          </a:bodyPr>
          <a:lstStyle>
            <a:defPPr>
              <a:defRPr lang="sv-SE"/>
            </a:defPPr>
            <a:lvl1pPr marR="0" lv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3B812F"/>
                </a:solidFill>
                <a:latin typeface="Tahoma"/>
              </a:defRPr>
            </a:lvl1pPr>
          </a:lstStyle>
          <a:p>
            <a:r>
              <a:rPr lang="en-US" sz="48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Complicated structure but </a:t>
            </a:r>
            <a:br>
              <a:rPr lang="en-US" sz="48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48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simple operations.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23F6F2-C102-4C0D-A8F3-AB9F305AA0D9}"/>
              </a:ext>
            </a:extLst>
          </p:cNvPr>
          <p:cNvSpPr txBox="1"/>
          <p:nvPr/>
        </p:nvSpPr>
        <p:spPr>
          <a:xfrm>
            <a:off x="3469962" y="6359413"/>
            <a:ext cx="2165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X, +, linear function</a:t>
            </a:r>
            <a:endParaRPr lang="en-SE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59E716-9034-407D-960F-BDCFA2B9F507}"/>
              </a:ext>
            </a:extLst>
          </p:cNvPr>
          <p:cNvSpPr txBox="1"/>
          <p:nvPr/>
        </p:nvSpPr>
        <p:spPr>
          <a:xfrm>
            <a:off x="6149857" y="6359413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</a:t>
            </a:r>
            <a:endParaRPr lang="en-SE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F1558C-2864-4618-A842-1086AFF9BB9E}"/>
              </a:ext>
            </a:extLst>
          </p:cNvPr>
          <p:cNvSpPr txBox="1"/>
          <p:nvPr/>
        </p:nvSpPr>
        <p:spPr>
          <a:xfrm>
            <a:off x="7397278" y="6359413"/>
            <a:ext cx="2165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X, +, linear function</a:t>
            </a:r>
            <a:endParaRPr lang="en-SE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D1976D9-DFAB-458B-A701-D26000F3F94E}"/>
              </a:ext>
            </a:extLst>
          </p:cNvPr>
          <p:cNvSpPr txBox="1"/>
          <p:nvPr/>
        </p:nvSpPr>
        <p:spPr>
          <a:xfrm>
            <a:off x="9700255" y="6359413"/>
            <a:ext cx="2255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X, +, division, power</a:t>
            </a:r>
            <a:endParaRPr lang="en-SE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55220B-9D8E-4443-BE10-CC94973B88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20032-61D8-DC4D-933D-7C4208F2F23B}" type="datetime1">
              <a:rPr lang="sv-SE" smtClean="0"/>
              <a:t>2022-08-28</a:t>
            </a:fld>
            <a:endParaRPr lang="en-SE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EA485662-BB84-5848-9473-F576920006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39179-D717-40AA-84A7-D4F2F8028582}" type="slidenum">
              <a:rPr lang="en-SE" smtClean="0"/>
              <a:t>21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816219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A5BA2-B328-435B-BBF5-DAF0202D3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NN complicated?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D30D37-95AB-4D4C-8B56-837CEEB9B5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338567"/>
          </a:xfrm>
        </p:spPr>
        <p:txBody>
          <a:bodyPr>
            <a:normAutofit/>
          </a:bodyPr>
          <a:lstStyle/>
          <a:p>
            <a:r>
              <a:rPr lang="en-US" sz="3200" dirty="0"/>
              <a:t>What we have in a NN?</a:t>
            </a:r>
          </a:p>
          <a:p>
            <a:pPr lvl="1"/>
            <a:r>
              <a:rPr lang="en-US" sz="2800" dirty="0"/>
              <a:t>Multiplication, add, max, </a:t>
            </a:r>
            <a:r>
              <a:rPr lang="en-US" sz="2800" i="1" dirty="0"/>
              <a:t>e</a:t>
            </a:r>
            <a:r>
              <a:rPr lang="en-US" sz="2800" dirty="0"/>
              <a:t> to the power of x, linear functions</a:t>
            </a:r>
          </a:p>
          <a:p>
            <a:r>
              <a:rPr lang="en-US" sz="3200" dirty="0"/>
              <a:t>Compare them with the algorithm in </a:t>
            </a:r>
            <a:r>
              <a:rPr lang="en-US" sz="3200" i="1" dirty="0" err="1"/>
              <a:t>Blackscholes</a:t>
            </a:r>
            <a:r>
              <a:rPr lang="en-US" sz="3200" dirty="0"/>
              <a:t>, which is one of the “most simple” HPC benchmark programs</a:t>
            </a:r>
          </a:p>
          <a:p>
            <a:pPr lvl="1"/>
            <a:r>
              <a:rPr lang="en-US" sz="2800" dirty="0"/>
              <a:t>Differential equation</a:t>
            </a:r>
          </a:p>
          <a:p>
            <a:pPr lvl="1"/>
            <a:r>
              <a:rPr lang="en-US" sz="2800" dirty="0"/>
              <a:t>Complex operation</a:t>
            </a:r>
            <a:endParaRPr lang="en-SE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C1313D-8546-429F-92C2-934C45F3CE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8947" y="5164192"/>
            <a:ext cx="7374106" cy="1179856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E6DE3A-ED02-9F4A-A1AF-63450DA89F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8E5BF-27C1-004D-842E-E99B6A0DED2E}" type="datetime1">
              <a:rPr lang="sv-SE" smtClean="0"/>
              <a:t>2022-08-28</a:t>
            </a:fld>
            <a:endParaRPr lang="en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AE3AC5-4EF6-AD40-BF1F-7F677DDD3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39179-D717-40AA-84A7-D4F2F8028582}" type="slidenum">
              <a:rPr lang="en-SE" smtClean="0"/>
              <a:t>22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40558689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B951CD-25F7-4EB9-94AF-ACE59E71F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Good things of NN</a:t>
            </a:r>
            <a:endParaRPr lang="en-SE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DD71065-9D56-487A-90A1-B5688873FF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Unlike </a:t>
            </a:r>
            <a:r>
              <a:rPr lang="en-US" sz="28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general computation tasks</a:t>
            </a:r>
            <a:r>
              <a:rPr lang="en-US" sz="28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neural networks use a few kinds of </a:t>
            </a:r>
            <a:r>
              <a:rPr lang="en-US" sz="2800" b="1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simple computations</a:t>
            </a:r>
            <a:r>
              <a:rPr lang="en-US" sz="28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but in huge amount </a:t>
            </a:r>
          </a:p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This makes NN (or in general term, machine learning algorithms) popular when Dennard scaling has been dead, and Moore’s law is still alive</a:t>
            </a:r>
          </a:p>
          <a:p>
            <a:pPr lvl="1"/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We cannot increase the frequency of single-cores</a:t>
            </a:r>
          </a:p>
          <a:p>
            <a:pPr lvl="1"/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We cannot make more general cores for many-cores</a:t>
            </a:r>
          </a:p>
          <a:p>
            <a:pPr lvl="1"/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But we can use what we have doing specific tasks in smarter ways</a:t>
            </a:r>
          </a:p>
          <a:p>
            <a:pPr lvl="1"/>
            <a:r>
              <a:rPr lang="en-US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Accelerators!</a:t>
            </a:r>
          </a:p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This is the motivation of accelerators</a:t>
            </a:r>
          </a:p>
          <a:p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SE" dirty="0"/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8A205060-499E-4DA1-BD84-A6938C0F6EAD}"/>
                  </a:ext>
                </a:extLst>
              </p14:cNvPr>
              <p14:cNvContentPartPr/>
              <p14:nvPr/>
            </p14:nvContentPartPr>
            <p14:xfrm>
              <a:off x="2334525" y="2647020"/>
              <a:ext cx="3989520" cy="10620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8A205060-499E-4DA1-BD84-A6938C0F6EA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71885" y="2584380"/>
                <a:ext cx="4115160" cy="231840"/>
              </a:xfrm>
              <a:prstGeom prst="rect">
                <a:avLst/>
              </a:prstGeom>
            </p:spPr>
          </p:pic>
        </mc:Fallback>
      </mc:AlternateContent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1AA5BB-3863-E247-B50C-43B7EA8664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AF62ED-400D-1D44-BBB0-303C09AEC2CE}" type="datetime1">
              <a:rPr lang="sv-SE" smtClean="0"/>
              <a:t>2022-08-28</a:t>
            </a:fld>
            <a:endParaRPr lang="en-S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8FE4CB-2473-B840-BCAA-1A59413A2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39179-D717-40AA-84A7-D4F2F8028582}" type="slidenum">
              <a:rPr lang="en-SE" smtClean="0"/>
              <a:t>23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290037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D3935-9BA4-4F6C-B23F-BD8F973AE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Fathers of the Deep Learning Revolution Receive ACM A.M. Turing Award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5ED817-6A2E-4D8B-98EE-795EF2CEC0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0075" y="1825624"/>
            <a:ext cx="4476749" cy="4822825"/>
          </a:xfrm>
        </p:spPr>
        <p:txBody>
          <a:bodyPr>
            <a:normAutofit fontScale="92500"/>
          </a:bodyPr>
          <a:lstStyle/>
          <a:p>
            <a:r>
              <a:rPr lang="en-US" dirty="0" err="1"/>
              <a:t>Bengio</a:t>
            </a:r>
            <a:r>
              <a:rPr lang="en-US" dirty="0"/>
              <a:t>, Hinton and </a:t>
            </a:r>
            <a:r>
              <a:rPr lang="en-US" dirty="0" err="1"/>
              <a:t>LeCun</a:t>
            </a:r>
            <a:r>
              <a:rPr lang="en-US" dirty="0"/>
              <a:t> in Major Breakthroughs in Artificial Intelligence.</a:t>
            </a:r>
          </a:p>
          <a:p>
            <a:r>
              <a:rPr lang="en-US" dirty="0"/>
              <a:t>For conceptual and engineering breakthroughs that have made deep neural networks a critical component of computing.</a:t>
            </a:r>
          </a:p>
          <a:p>
            <a:r>
              <a:rPr lang="en-US" dirty="0">
                <a:hlinkClick r:id="rId2"/>
              </a:rPr>
              <a:t>https://www.acm.org/media-center/2019/march/turing-award-2018</a:t>
            </a:r>
            <a:endParaRPr lang="en-US" dirty="0"/>
          </a:p>
          <a:p>
            <a:endParaRPr lang="en-SE" dirty="0"/>
          </a:p>
        </p:txBody>
      </p:sp>
      <p:pic>
        <p:nvPicPr>
          <p:cNvPr id="1026" name="Picture 2" descr="Fathers of deep learning revolution receive the ACM A.M. Turing Award |  EurekAlert! Science News">
            <a:extLst>
              <a:ext uri="{FF2B5EF4-FFF2-40B4-BE49-F238E27FC236}">
                <a16:creationId xmlns:a16="http://schemas.microsoft.com/office/drawing/2014/main" id="{4D3D1428-4334-4DD2-A41D-D403D131FD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9700" y="2085974"/>
            <a:ext cx="6858000" cy="385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AEF530-5795-944E-AD33-D340FEEDF1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5779C-AA03-044B-9182-5E58AF040EBD}" type="datetime1">
              <a:rPr lang="sv-SE" smtClean="0"/>
              <a:t>2022-08-28</a:t>
            </a:fld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8CD470-E157-C24C-AA42-B2D8FBD2D7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39179-D717-40AA-84A7-D4F2F8028582}" type="slidenum">
              <a:rPr lang="en-SE" smtClean="0"/>
              <a:t>24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7818867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5F66D-2885-41C9-B1C5-BDE41F117E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Where is deep learning algorithm running?</a:t>
            </a:r>
            <a:endParaRPr lang="en-SE" sz="4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2685373-D803-4030-9031-FB1589EC3AF5}"/>
              </a:ext>
            </a:extLst>
          </p:cNvPr>
          <p:cNvSpPr/>
          <p:nvPr/>
        </p:nvSpPr>
        <p:spPr>
          <a:xfrm>
            <a:off x="1470891" y="1690688"/>
            <a:ext cx="8575965" cy="951345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Deep learning algorithms</a:t>
            </a:r>
            <a:endParaRPr lang="en-SE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97CA72C-9F5F-4957-8FA3-8F6917E43FF5}"/>
              </a:ext>
            </a:extLst>
          </p:cNvPr>
          <p:cNvSpPr/>
          <p:nvPr/>
        </p:nvSpPr>
        <p:spPr>
          <a:xfrm>
            <a:off x="1470891" y="3098439"/>
            <a:ext cx="1579418" cy="3145341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Micro-processor</a:t>
            </a:r>
          </a:p>
          <a:p>
            <a:pPr algn="ctr"/>
            <a:r>
              <a:rPr lang="en-US" dirty="0"/>
              <a:t>(CPU)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C32F638-29FA-4478-A378-10F9A8C081F3}"/>
              </a:ext>
            </a:extLst>
          </p:cNvPr>
          <p:cNvSpPr/>
          <p:nvPr/>
        </p:nvSpPr>
        <p:spPr>
          <a:xfrm>
            <a:off x="3484419" y="3098440"/>
            <a:ext cx="1579418" cy="314534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Graphics processor</a:t>
            </a:r>
          </a:p>
          <a:p>
            <a:pPr algn="ctr"/>
            <a:r>
              <a:rPr lang="en-US" dirty="0"/>
              <a:t>(GPU)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42981CD-0029-4520-8B10-2EEE21ACA48F}"/>
              </a:ext>
            </a:extLst>
          </p:cNvPr>
          <p:cNvSpPr/>
          <p:nvPr/>
        </p:nvSpPr>
        <p:spPr>
          <a:xfrm>
            <a:off x="5456384" y="3098440"/>
            <a:ext cx="4590472" cy="869155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Accelerator</a:t>
            </a:r>
            <a:endParaRPr lang="en-SE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587B2A2-5661-4F9C-9195-548FC87A4C45}"/>
              </a:ext>
            </a:extLst>
          </p:cNvPr>
          <p:cNvSpPr/>
          <p:nvPr/>
        </p:nvSpPr>
        <p:spPr>
          <a:xfrm>
            <a:off x="5456384" y="4206372"/>
            <a:ext cx="1343889" cy="2037409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Application</a:t>
            </a:r>
          </a:p>
          <a:p>
            <a:pPr algn="ctr"/>
            <a:r>
              <a:rPr lang="en-US" dirty="0"/>
              <a:t>Specific</a:t>
            </a:r>
          </a:p>
          <a:p>
            <a:pPr algn="ctr"/>
            <a:r>
              <a:rPr lang="en-US" dirty="0"/>
              <a:t>Instruction</a:t>
            </a:r>
          </a:p>
          <a:p>
            <a:pPr algn="ctr"/>
            <a:r>
              <a:rPr lang="en-US" dirty="0"/>
              <a:t>Set</a:t>
            </a:r>
          </a:p>
          <a:p>
            <a:pPr algn="ctr"/>
            <a:r>
              <a:rPr lang="en-US" dirty="0"/>
              <a:t>Processor</a:t>
            </a:r>
          </a:p>
          <a:p>
            <a:pPr algn="ctr"/>
            <a:r>
              <a:rPr lang="en-US" dirty="0"/>
              <a:t>(ASIP)</a:t>
            </a:r>
            <a:endParaRPr lang="en-SE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A94ED5D-6E19-4F47-B3F4-5BDED9753CA2}"/>
              </a:ext>
            </a:extLst>
          </p:cNvPr>
          <p:cNvSpPr/>
          <p:nvPr/>
        </p:nvSpPr>
        <p:spPr>
          <a:xfrm>
            <a:off x="7081984" y="4206372"/>
            <a:ext cx="1343889" cy="2037409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Field</a:t>
            </a:r>
          </a:p>
          <a:p>
            <a:pPr algn="ctr"/>
            <a:r>
              <a:rPr lang="en-US" dirty="0"/>
              <a:t>Programmable </a:t>
            </a:r>
          </a:p>
          <a:p>
            <a:pPr algn="ctr"/>
            <a:r>
              <a:rPr lang="en-US" dirty="0"/>
              <a:t>Gate Array</a:t>
            </a:r>
          </a:p>
          <a:p>
            <a:pPr algn="ctr"/>
            <a:r>
              <a:rPr lang="en-US" dirty="0"/>
              <a:t>(FPGA)</a:t>
            </a:r>
            <a:endParaRPr lang="en-SE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D13A36B-37DE-4A38-88E2-508BA7EAE830}"/>
              </a:ext>
            </a:extLst>
          </p:cNvPr>
          <p:cNvSpPr/>
          <p:nvPr/>
        </p:nvSpPr>
        <p:spPr>
          <a:xfrm>
            <a:off x="8702967" y="4215968"/>
            <a:ext cx="1343889" cy="2037409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Application Specific Integrated Circuit</a:t>
            </a:r>
          </a:p>
          <a:p>
            <a:pPr algn="ctr"/>
            <a:r>
              <a:rPr lang="en-US" dirty="0"/>
              <a:t>(ASIC)</a:t>
            </a:r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1717B2C4-E45E-4CB9-A45F-EB32BE513635}"/>
              </a:ext>
            </a:extLst>
          </p:cNvPr>
          <p:cNvSpPr/>
          <p:nvPr/>
        </p:nvSpPr>
        <p:spPr>
          <a:xfrm>
            <a:off x="2048164" y="2642033"/>
            <a:ext cx="424872" cy="45640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7F1A58C8-6CBE-462D-A1B9-2C3692108248}"/>
              </a:ext>
            </a:extLst>
          </p:cNvPr>
          <p:cNvSpPr/>
          <p:nvPr/>
        </p:nvSpPr>
        <p:spPr>
          <a:xfrm>
            <a:off x="4061692" y="2642033"/>
            <a:ext cx="424872" cy="456406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4882D92A-2123-44AF-842C-74F4CE016706}"/>
              </a:ext>
            </a:extLst>
          </p:cNvPr>
          <p:cNvSpPr/>
          <p:nvPr/>
        </p:nvSpPr>
        <p:spPr>
          <a:xfrm>
            <a:off x="7539184" y="2642033"/>
            <a:ext cx="424872" cy="456406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2E02A07-6D7E-4098-8EEB-0C6C348795C1}"/>
              </a:ext>
            </a:extLst>
          </p:cNvPr>
          <p:cNvSpPr/>
          <p:nvPr/>
        </p:nvSpPr>
        <p:spPr>
          <a:xfrm>
            <a:off x="7081984" y="4206372"/>
            <a:ext cx="1343889" cy="204700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4AECB55-14EA-C645-8296-0540114960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A53EB-58FD-3B45-A608-7679620A23BC}" type="datetime1">
              <a:rPr lang="sv-SE" smtClean="0"/>
              <a:t>2022-08-28</a:t>
            </a:fld>
            <a:endParaRPr lang="en-SE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790495BC-4257-6B4B-92AE-49B002F16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39179-D717-40AA-84A7-D4F2F8028582}" type="slidenum">
              <a:rPr lang="en-SE" smtClean="0"/>
              <a:t>25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1255599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34AB9-B5E4-4BFB-B8BB-340471495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CPU for deep learning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D6789-8130-4FED-AED9-49222AF967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Bad fit for deep learning</a:t>
            </a:r>
          </a:p>
          <a:p>
            <a:r>
              <a:rPr lang="en-US" dirty="0">
                <a:hlinkClick r:id="rId2"/>
              </a:rPr>
              <a:t>Intel Knights Landing</a:t>
            </a:r>
            <a:r>
              <a:rPr lang="en-US" dirty="0"/>
              <a:t> (2016, discontinued)</a:t>
            </a:r>
          </a:p>
          <a:p>
            <a:pPr lvl="1"/>
            <a:r>
              <a:rPr lang="en-US" dirty="0"/>
              <a:t>7 TFLOPS FP32</a:t>
            </a:r>
          </a:p>
          <a:p>
            <a:pPr lvl="1"/>
            <a:r>
              <a:rPr lang="en-US" dirty="0"/>
              <a:t>16GB MCDRAM-400 GB/s</a:t>
            </a:r>
          </a:p>
          <a:p>
            <a:pPr lvl="1"/>
            <a:r>
              <a:rPr lang="en-US" dirty="0"/>
              <a:t>245W TDP</a:t>
            </a:r>
          </a:p>
          <a:p>
            <a:pPr lvl="1"/>
            <a:r>
              <a:rPr lang="en-US" dirty="0"/>
              <a:t>29 GFLOPS/W FP32</a:t>
            </a:r>
          </a:p>
          <a:p>
            <a:pPr lvl="1"/>
            <a:r>
              <a:rPr lang="en-US" dirty="0"/>
              <a:t>14nm process</a:t>
            </a:r>
          </a:p>
          <a:p>
            <a:r>
              <a:rPr lang="en-US" dirty="0">
                <a:hlinkClick r:id="rId3"/>
              </a:rPr>
              <a:t>Intel Knights Mill</a:t>
            </a:r>
            <a:r>
              <a:rPr lang="en-US" dirty="0"/>
              <a:t> (2017, launched)</a:t>
            </a:r>
          </a:p>
          <a:p>
            <a:pPr lvl="1"/>
            <a:r>
              <a:rPr lang="en-US" dirty="0"/>
              <a:t>Next gen Xeon Phi optimized for deep learning</a:t>
            </a:r>
          </a:p>
          <a:p>
            <a:pPr lvl="1"/>
            <a:r>
              <a:rPr lang="en-US" dirty="0"/>
              <a:t>New vector instruction for deep learning </a:t>
            </a:r>
          </a:p>
          <a:p>
            <a:pPr lvl="2"/>
            <a:r>
              <a:rPr lang="en-US" dirty="0">
                <a:hlinkClick r:id="rId4"/>
              </a:rPr>
              <a:t>AVX512-4VNNIW and AVX512-4FMAPS</a:t>
            </a:r>
            <a:endParaRPr lang="en-SE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7F2A87B-64C8-4C5C-9740-0512408AEA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5352" y="1825625"/>
            <a:ext cx="2938448" cy="2337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4A37B6B-6778-4A1A-A905-EE2B58662567}"/>
              </a:ext>
            </a:extLst>
          </p:cNvPr>
          <p:cNvSpPr txBox="1"/>
          <p:nvPr/>
        </p:nvSpPr>
        <p:spPr>
          <a:xfrm>
            <a:off x="0" y="3013501"/>
            <a:ext cx="12193588" cy="830997"/>
          </a:xfrm>
          <a:prstGeom prst="rect">
            <a:avLst/>
          </a:prstGeom>
          <a:solidFill>
            <a:srgbClr val="FFC000"/>
          </a:solidFill>
          <a:ln w="38100" cap="rnd">
            <a:solidFill>
              <a:schemeClr val="tx1"/>
            </a:solidFill>
          </a:ln>
        </p:spPr>
        <p:txBody>
          <a:bodyPr wrap="square">
            <a:spAutoFit/>
          </a:bodyPr>
          <a:lstStyle>
            <a:defPPr>
              <a:defRPr lang="sv-SE"/>
            </a:defPPr>
            <a:lvl1pPr marR="0" lv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3B812F"/>
                </a:solidFill>
                <a:latin typeface="Tahoma"/>
              </a:defRPr>
            </a:lvl1pPr>
          </a:lstStyle>
          <a:p>
            <a:r>
              <a:rPr lang="en-US" sz="48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Why is CPU </a:t>
            </a:r>
            <a:r>
              <a:rPr lang="en-US" sz="48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bad</a:t>
            </a:r>
            <a:r>
              <a:rPr lang="en-US" sz="48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for ML?</a:t>
            </a:r>
            <a:endParaRPr lang="en-US" sz="4800" dirty="0">
              <a:solidFill>
                <a:srgbClr val="FF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71C66A-2D3B-3B4F-B59E-D8782026F5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630A8-A2B2-D843-9F00-6092016DFD34}" type="datetime1">
              <a:rPr lang="sv-SE" smtClean="0"/>
              <a:t>2022-08-28</a:t>
            </a:fld>
            <a:endParaRPr lang="en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988CD7-81D1-0943-A88A-958752F3FA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39179-D717-40AA-84A7-D4F2F8028582}" type="slidenum">
              <a:rPr lang="en-SE" smtClean="0"/>
              <a:t>26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1287183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5B3F7-BE02-4C0C-862A-7CB04729B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Execution of a simple program</a:t>
            </a:r>
            <a:endParaRPr lang="x-none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634C7F0-C62B-4EB8-904B-A1A2D816904B}"/>
              </a:ext>
            </a:extLst>
          </p:cNvPr>
          <p:cNvSpPr/>
          <p:nvPr/>
        </p:nvSpPr>
        <p:spPr>
          <a:xfrm>
            <a:off x="1587293" y="3219850"/>
            <a:ext cx="1549198" cy="15535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CPU</a:t>
            </a:r>
            <a:endParaRPr lang="x-none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DB2CCA-18CE-4FE8-9DB5-04DCA38CB97D}"/>
              </a:ext>
            </a:extLst>
          </p:cNvPr>
          <p:cNvSpPr/>
          <p:nvPr/>
        </p:nvSpPr>
        <p:spPr>
          <a:xfrm>
            <a:off x="5724012" y="1627107"/>
            <a:ext cx="2406003" cy="473906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1DE4D21F-7F1C-4F14-AAA8-7FC65C46E3FE}"/>
              </a:ext>
            </a:extLst>
          </p:cNvPr>
          <p:cNvSpPr/>
          <p:nvPr/>
        </p:nvSpPr>
        <p:spPr>
          <a:xfrm>
            <a:off x="5079204" y="6223865"/>
            <a:ext cx="452328" cy="2117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83F7F54-F62E-4E8A-A604-0B959EDF98FC}"/>
              </a:ext>
            </a:extLst>
          </p:cNvPr>
          <p:cNvSpPr txBox="1"/>
          <p:nvPr/>
        </p:nvSpPr>
        <p:spPr>
          <a:xfrm>
            <a:off x="3420450" y="5756558"/>
            <a:ext cx="1638377" cy="7077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Low address</a:t>
            </a:r>
          </a:p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0x00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x-none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6343EA8F-5A13-4878-9B36-4944189A9990}"/>
              </a:ext>
            </a:extLst>
          </p:cNvPr>
          <p:cNvSpPr/>
          <p:nvPr/>
        </p:nvSpPr>
        <p:spPr>
          <a:xfrm>
            <a:off x="5079204" y="1521243"/>
            <a:ext cx="452328" cy="2117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5DDFAFA-C312-4560-8ECC-8B05EE8AB228}"/>
              </a:ext>
            </a:extLst>
          </p:cNvPr>
          <p:cNvSpPr txBox="1"/>
          <p:nvPr/>
        </p:nvSpPr>
        <p:spPr>
          <a:xfrm>
            <a:off x="3334966" y="1427078"/>
            <a:ext cx="1696077" cy="7077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High address</a:t>
            </a:r>
          </a:p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0xFF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x-none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CAE6E0-4C06-457D-919F-0DD0DE616C73}"/>
              </a:ext>
            </a:extLst>
          </p:cNvPr>
          <p:cNvSpPr/>
          <p:nvPr/>
        </p:nvSpPr>
        <p:spPr>
          <a:xfrm>
            <a:off x="9636428" y="2917828"/>
            <a:ext cx="1549198" cy="2157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Disk</a:t>
            </a:r>
            <a:endParaRPr lang="x-none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ABC4777-F436-42C2-98D4-9B97D1A01982}"/>
              </a:ext>
            </a:extLst>
          </p:cNvPr>
          <p:cNvSpPr txBox="1"/>
          <p:nvPr/>
        </p:nvSpPr>
        <p:spPr>
          <a:xfrm>
            <a:off x="9046405" y="2271417"/>
            <a:ext cx="2521491" cy="3538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700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</a:t>
            </a:r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 a = </a:t>
            </a:r>
            <a:r>
              <a:rPr lang="en-US" sz="17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  <a:endParaRPr lang="x-none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5867AF7-4893-40A1-A661-8263AFB9B470}"/>
              </a:ext>
            </a:extLst>
          </p:cNvPr>
          <p:cNvSpPr txBox="1"/>
          <p:nvPr/>
        </p:nvSpPr>
        <p:spPr>
          <a:xfrm>
            <a:off x="9046405" y="2619162"/>
            <a:ext cx="2521491" cy="3538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700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</a:t>
            </a:r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 x;</a:t>
            </a:r>
            <a:endParaRPr lang="x-none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2350FE2-C57A-483E-8187-717C08F90A7C}"/>
              </a:ext>
            </a:extLst>
          </p:cNvPr>
          <p:cNvSpPr txBox="1"/>
          <p:nvPr/>
        </p:nvSpPr>
        <p:spPr>
          <a:xfrm>
            <a:off x="9046405" y="2966907"/>
            <a:ext cx="2521491" cy="3538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700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</a:t>
            </a:r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 main(</a:t>
            </a:r>
            <a:r>
              <a:rPr lang="en-US" sz="1700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void</a:t>
            </a:r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) {</a:t>
            </a:r>
            <a:endParaRPr lang="x-none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C431E3C-C5B0-4542-9E0B-3DAEB6839C8F}"/>
              </a:ext>
            </a:extLst>
          </p:cNvPr>
          <p:cNvSpPr txBox="1"/>
          <p:nvPr/>
        </p:nvSpPr>
        <p:spPr>
          <a:xfrm>
            <a:off x="9046405" y="3314651"/>
            <a:ext cx="2521491" cy="3538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sz="1700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</a:t>
            </a:r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 b, sum;</a:t>
            </a:r>
            <a:endParaRPr lang="x-none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CBF0619-35E3-4D7E-8142-1CF6FF79292B}"/>
              </a:ext>
            </a:extLst>
          </p:cNvPr>
          <p:cNvSpPr txBox="1"/>
          <p:nvPr/>
        </p:nvSpPr>
        <p:spPr>
          <a:xfrm>
            <a:off x="9046405" y="3662396"/>
            <a:ext cx="2521491" cy="3538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    b = </a:t>
            </a:r>
            <a:r>
              <a:rPr lang="en-US" sz="17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  <a:endParaRPr lang="x-none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2EAB613-AAA0-46D3-9390-830FB94135D9}"/>
              </a:ext>
            </a:extLst>
          </p:cNvPr>
          <p:cNvSpPr txBox="1"/>
          <p:nvPr/>
        </p:nvSpPr>
        <p:spPr>
          <a:xfrm>
            <a:off x="9046405" y="4010141"/>
            <a:ext cx="2521491" cy="3538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    sum = a + b;</a:t>
            </a:r>
            <a:endParaRPr lang="x-none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21C94BD-8D0E-4742-A163-66D0038E6A40}"/>
              </a:ext>
            </a:extLst>
          </p:cNvPr>
          <p:cNvSpPr txBox="1"/>
          <p:nvPr/>
        </p:nvSpPr>
        <p:spPr>
          <a:xfrm>
            <a:off x="9046405" y="4705630"/>
            <a:ext cx="2521491" cy="3538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sz="17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printf</a:t>
            </a:r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7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“%d\n”</a:t>
            </a:r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, sum);</a:t>
            </a:r>
            <a:endParaRPr lang="x-none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AB9F6CA-006B-49E0-87DD-35C3B3937B73}"/>
              </a:ext>
            </a:extLst>
          </p:cNvPr>
          <p:cNvSpPr txBox="1"/>
          <p:nvPr/>
        </p:nvSpPr>
        <p:spPr>
          <a:xfrm>
            <a:off x="9046405" y="4357886"/>
            <a:ext cx="2521491" cy="3538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700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char*</a:t>
            </a:r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 y = </a:t>
            </a:r>
            <a:r>
              <a:rPr lang="en-US" sz="17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malloc</a:t>
            </a:r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7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);</a:t>
            </a:r>
            <a:endParaRPr lang="x-none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70B6429-00FA-4CDA-9036-79A937A5C50F}"/>
              </a:ext>
            </a:extLst>
          </p:cNvPr>
          <p:cNvSpPr txBox="1"/>
          <p:nvPr/>
        </p:nvSpPr>
        <p:spPr>
          <a:xfrm>
            <a:off x="9046405" y="5053375"/>
            <a:ext cx="2521491" cy="3538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sz="17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exit</a:t>
            </a:r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7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);</a:t>
            </a:r>
            <a:endParaRPr lang="x-none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E7E8AFF-FEF0-4B68-9A5A-11639F933622}"/>
              </a:ext>
            </a:extLst>
          </p:cNvPr>
          <p:cNvSpPr txBox="1"/>
          <p:nvPr/>
        </p:nvSpPr>
        <p:spPr>
          <a:xfrm>
            <a:off x="9046405" y="5401119"/>
            <a:ext cx="2521491" cy="3538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x-none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21BCAA7-0D30-4F07-A0EC-FF2FB53D2057}"/>
              </a:ext>
            </a:extLst>
          </p:cNvPr>
          <p:cNvSpPr/>
          <p:nvPr/>
        </p:nvSpPr>
        <p:spPr>
          <a:xfrm>
            <a:off x="5724013" y="6001091"/>
            <a:ext cx="2406003" cy="36507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Text (code)</a:t>
            </a:r>
            <a:endParaRPr lang="x-none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293D0CB-24AA-413F-884D-C70D9F1D72F6}"/>
              </a:ext>
            </a:extLst>
          </p:cNvPr>
          <p:cNvSpPr/>
          <p:nvPr/>
        </p:nvSpPr>
        <p:spPr>
          <a:xfrm>
            <a:off x="5724013" y="5618335"/>
            <a:ext cx="2406003" cy="36507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Initialized data</a:t>
            </a:r>
            <a:endParaRPr lang="x-none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A087D4C-5708-45B0-9E02-78E89A936780}"/>
              </a:ext>
            </a:extLst>
          </p:cNvPr>
          <p:cNvSpPr/>
          <p:nvPr/>
        </p:nvSpPr>
        <p:spPr>
          <a:xfrm>
            <a:off x="5724013" y="5237044"/>
            <a:ext cx="2406003" cy="365077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Un-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init.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Data (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bss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x-none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89C4CB9-3B65-46C8-9104-F8B068DDFB49}"/>
              </a:ext>
            </a:extLst>
          </p:cNvPr>
          <p:cNvSpPr/>
          <p:nvPr/>
        </p:nvSpPr>
        <p:spPr>
          <a:xfrm>
            <a:off x="5724013" y="1627107"/>
            <a:ext cx="2406003" cy="73016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Command-line </a:t>
            </a:r>
          </a:p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arguments</a:t>
            </a:r>
            <a:endParaRPr lang="x-none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1C7AA06-79D6-4F93-8C05-AA820ECF1B4A}"/>
              </a:ext>
            </a:extLst>
          </p:cNvPr>
          <p:cNvSpPr/>
          <p:nvPr/>
        </p:nvSpPr>
        <p:spPr>
          <a:xfrm>
            <a:off x="5724012" y="4500734"/>
            <a:ext cx="2406003" cy="73016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Heap</a:t>
            </a:r>
            <a:endParaRPr lang="x-none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0C1A73A-7007-40CE-BEE7-26E379CCDC1A}"/>
              </a:ext>
            </a:extLst>
          </p:cNvPr>
          <p:cNvSpPr/>
          <p:nvPr/>
        </p:nvSpPr>
        <p:spPr>
          <a:xfrm>
            <a:off x="5724013" y="2365222"/>
            <a:ext cx="2406003" cy="7301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Stack</a:t>
            </a:r>
            <a:endParaRPr lang="x-none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C18F37A-01F9-4D06-B2A7-9C86760F5EBC}"/>
              </a:ext>
            </a:extLst>
          </p:cNvPr>
          <p:cNvSpPr/>
          <p:nvPr/>
        </p:nvSpPr>
        <p:spPr>
          <a:xfrm>
            <a:off x="5724012" y="3601019"/>
            <a:ext cx="2406003" cy="26334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MMS</a:t>
            </a:r>
            <a:endParaRPr lang="x-none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92071FA-27AE-964F-A244-28EC2C0438B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6F3702F-1AED-954C-97BF-7B98DA1E0C6F}" type="datetime1">
              <a:rPr lang="sv-SE" smtClean="0"/>
              <a:t>2022-08-28</a:t>
            </a:fld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66A6E2-8E19-C148-ACFB-4D2F4C245E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40341A-40C9-41D9-BFD1-EED7F52E8A31}" type="slidenum">
              <a:rPr lang="x-none" smtClean="0"/>
              <a:t>27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537959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/>
      <p:bldP spid="11" grpId="0" animBg="1"/>
      <p:bldP spid="12" grpId="0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5B3F7-BE02-4C0C-862A-7CB04729B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Execution of a simple program</a:t>
            </a:r>
            <a:endParaRPr lang="x-none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634C7F0-C62B-4EB8-904B-A1A2D816904B}"/>
              </a:ext>
            </a:extLst>
          </p:cNvPr>
          <p:cNvSpPr/>
          <p:nvPr/>
        </p:nvSpPr>
        <p:spPr>
          <a:xfrm>
            <a:off x="1587293" y="3219850"/>
            <a:ext cx="1549198" cy="15535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CPU</a:t>
            </a:r>
            <a:endParaRPr lang="x-none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DB2CCA-18CE-4FE8-9DB5-04DCA38CB97D}"/>
              </a:ext>
            </a:extLst>
          </p:cNvPr>
          <p:cNvSpPr/>
          <p:nvPr/>
        </p:nvSpPr>
        <p:spPr>
          <a:xfrm>
            <a:off x="5724012" y="1627107"/>
            <a:ext cx="2406003" cy="473906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1DE4D21F-7F1C-4F14-AAA8-7FC65C46E3FE}"/>
              </a:ext>
            </a:extLst>
          </p:cNvPr>
          <p:cNvSpPr/>
          <p:nvPr/>
        </p:nvSpPr>
        <p:spPr>
          <a:xfrm>
            <a:off x="5079204" y="6223865"/>
            <a:ext cx="452328" cy="2117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83F7F54-F62E-4E8A-A604-0B959EDF98FC}"/>
              </a:ext>
            </a:extLst>
          </p:cNvPr>
          <p:cNvSpPr txBox="1"/>
          <p:nvPr/>
        </p:nvSpPr>
        <p:spPr>
          <a:xfrm>
            <a:off x="3420450" y="5756558"/>
            <a:ext cx="1638377" cy="7077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Low address</a:t>
            </a:r>
          </a:p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0x00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x-none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6343EA8F-5A13-4878-9B36-4944189A9990}"/>
              </a:ext>
            </a:extLst>
          </p:cNvPr>
          <p:cNvSpPr/>
          <p:nvPr/>
        </p:nvSpPr>
        <p:spPr>
          <a:xfrm>
            <a:off x="5079204" y="1521243"/>
            <a:ext cx="452328" cy="2117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5DDFAFA-C312-4560-8ECC-8B05EE8AB228}"/>
              </a:ext>
            </a:extLst>
          </p:cNvPr>
          <p:cNvSpPr txBox="1"/>
          <p:nvPr/>
        </p:nvSpPr>
        <p:spPr>
          <a:xfrm>
            <a:off x="3334966" y="1427078"/>
            <a:ext cx="1696077" cy="7077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High address</a:t>
            </a:r>
          </a:p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0xFF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x-none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CAE6E0-4C06-457D-919F-0DD0DE616C73}"/>
              </a:ext>
            </a:extLst>
          </p:cNvPr>
          <p:cNvSpPr/>
          <p:nvPr/>
        </p:nvSpPr>
        <p:spPr>
          <a:xfrm>
            <a:off x="9636428" y="2917828"/>
            <a:ext cx="1549198" cy="2157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Disk</a:t>
            </a:r>
            <a:endParaRPr lang="x-none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ABC4777-F436-42C2-98D4-9B97D1A01982}"/>
              </a:ext>
            </a:extLst>
          </p:cNvPr>
          <p:cNvSpPr txBox="1"/>
          <p:nvPr/>
        </p:nvSpPr>
        <p:spPr>
          <a:xfrm>
            <a:off x="9046405" y="2271417"/>
            <a:ext cx="2521491" cy="3538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700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</a:t>
            </a:r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 a = </a:t>
            </a:r>
            <a:r>
              <a:rPr lang="en-US" sz="17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  <a:endParaRPr lang="x-none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5867AF7-4893-40A1-A661-8263AFB9B470}"/>
              </a:ext>
            </a:extLst>
          </p:cNvPr>
          <p:cNvSpPr txBox="1"/>
          <p:nvPr/>
        </p:nvSpPr>
        <p:spPr>
          <a:xfrm>
            <a:off x="9046405" y="2625314"/>
            <a:ext cx="2521491" cy="3538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700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</a:t>
            </a:r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 x;</a:t>
            </a:r>
            <a:endParaRPr lang="x-none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2350FE2-C57A-483E-8187-717C08F90A7C}"/>
              </a:ext>
            </a:extLst>
          </p:cNvPr>
          <p:cNvSpPr txBox="1"/>
          <p:nvPr/>
        </p:nvSpPr>
        <p:spPr>
          <a:xfrm>
            <a:off x="9046405" y="2968742"/>
            <a:ext cx="2521491" cy="3538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700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</a:t>
            </a:r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 main(</a:t>
            </a:r>
            <a:r>
              <a:rPr lang="en-US" sz="1700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void</a:t>
            </a:r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) {</a:t>
            </a:r>
            <a:endParaRPr lang="x-none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C431E3C-C5B0-4542-9E0B-3DAEB6839C8F}"/>
              </a:ext>
            </a:extLst>
          </p:cNvPr>
          <p:cNvSpPr txBox="1"/>
          <p:nvPr/>
        </p:nvSpPr>
        <p:spPr>
          <a:xfrm>
            <a:off x="9046405" y="3318107"/>
            <a:ext cx="2521491" cy="3538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sz="1700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</a:t>
            </a:r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 b, sum;</a:t>
            </a:r>
            <a:endParaRPr lang="x-none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CBF0619-35E3-4D7E-8142-1CF6FF79292B}"/>
              </a:ext>
            </a:extLst>
          </p:cNvPr>
          <p:cNvSpPr txBox="1"/>
          <p:nvPr/>
        </p:nvSpPr>
        <p:spPr>
          <a:xfrm>
            <a:off x="9046405" y="3661369"/>
            <a:ext cx="2521491" cy="3538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    b = </a:t>
            </a:r>
            <a:r>
              <a:rPr lang="en-US" sz="17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  <a:endParaRPr lang="x-none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2EAB613-AAA0-46D3-9390-830FB94135D9}"/>
              </a:ext>
            </a:extLst>
          </p:cNvPr>
          <p:cNvSpPr txBox="1"/>
          <p:nvPr/>
        </p:nvSpPr>
        <p:spPr>
          <a:xfrm>
            <a:off x="9046405" y="4009598"/>
            <a:ext cx="2521491" cy="3538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    sum = a + b;</a:t>
            </a:r>
            <a:endParaRPr lang="x-none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21C94BD-8D0E-4742-A163-66D0038E6A40}"/>
              </a:ext>
            </a:extLst>
          </p:cNvPr>
          <p:cNvSpPr txBox="1"/>
          <p:nvPr/>
        </p:nvSpPr>
        <p:spPr>
          <a:xfrm>
            <a:off x="9046405" y="4705358"/>
            <a:ext cx="2521491" cy="3538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sz="17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printf</a:t>
            </a:r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7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“%d\n”</a:t>
            </a:r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, sum);</a:t>
            </a:r>
            <a:endParaRPr lang="x-none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AB9F6CA-006B-49E0-87DD-35C3B3937B73}"/>
              </a:ext>
            </a:extLst>
          </p:cNvPr>
          <p:cNvSpPr txBox="1"/>
          <p:nvPr/>
        </p:nvSpPr>
        <p:spPr>
          <a:xfrm>
            <a:off x="9046405" y="4360619"/>
            <a:ext cx="2521491" cy="3538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700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char*</a:t>
            </a:r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 y = </a:t>
            </a:r>
            <a:r>
              <a:rPr lang="en-US" sz="17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malloc</a:t>
            </a:r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7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);</a:t>
            </a:r>
            <a:endParaRPr lang="x-none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70B6429-00FA-4CDA-9036-79A937A5C50F}"/>
              </a:ext>
            </a:extLst>
          </p:cNvPr>
          <p:cNvSpPr txBox="1"/>
          <p:nvPr/>
        </p:nvSpPr>
        <p:spPr>
          <a:xfrm>
            <a:off x="9046405" y="5059255"/>
            <a:ext cx="2521491" cy="3538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sz="17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exit</a:t>
            </a:r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7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);</a:t>
            </a:r>
            <a:endParaRPr lang="x-none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E7E8AFF-FEF0-4B68-9A5A-11639F933622}"/>
              </a:ext>
            </a:extLst>
          </p:cNvPr>
          <p:cNvSpPr txBox="1"/>
          <p:nvPr/>
        </p:nvSpPr>
        <p:spPr>
          <a:xfrm>
            <a:off x="9046405" y="5401119"/>
            <a:ext cx="2521491" cy="3538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x-none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21BCAA7-0D30-4F07-A0EC-FF2FB53D2057}"/>
              </a:ext>
            </a:extLst>
          </p:cNvPr>
          <p:cNvSpPr/>
          <p:nvPr/>
        </p:nvSpPr>
        <p:spPr>
          <a:xfrm>
            <a:off x="5724013" y="6001091"/>
            <a:ext cx="2406003" cy="36507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Text (code)</a:t>
            </a:r>
            <a:endParaRPr lang="x-none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293D0CB-24AA-413F-884D-C70D9F1D72F6}"/>
              </a:ext>
            </a:extLst>
          </p:cNvPr>
          <p:cNvSpPr/>
          <p:nvPr/>
        </p:nvSpPr>
        <p:spPr>
          <a:xfrm>
            <a:off x="5724013" y="5618335"/>
            <a:ext cx="2406003" cy="36507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Initialized data</a:t>
            </a:r>
            <a:endParaRPr lang="x-none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A087D4C-5708-45B0-9E02-78E89A936780}"/>
              </a:ext>
            </a:extLst>
          </p:cNvPr>
          <p:cNvSpPr/>
          <p:nvPr/>
        </p:nvSpPr>
        <p:spPr>
          <a:xfrm>
            <a:off x="5724013" y="5237044"/>
            <a:ext cx="2406003" cy="365077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Un-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init.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Data (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bss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x-none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89C4CB9-3B65-46C8-9104-F8B068DDFB49}"/>
              </a:ext>
            </a:extLst>
          </p:cNvPr>
          <p:cNvSpPr/>
          <p:nvPr/>
        </p:nvSpPr>
        <p:spPr>
          <a:xfrm>
            <a:off x="5724013" y="1627107"/>
            <a:ext cx="2406003" cy="73016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Command-line </a:t>
            </a:r>
          </a:p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arguments</a:t>
            </a:r>
            <a:endParaRPr lang="x-none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1C7AA06-79D6-4F93-8C05-AA820ECF1B4A}"/>
              </a:ext>
            </a:extLst>
          </p:cNvPr>
          <p:cNvSpPr/>
          <p:nvPr/>
        </p:nvSpPr>
        <p:spPr>
          <a:xfrm>
            <a:off x="5724012" y="4500734"/>
            <a:ext cx="2406003" cy="73016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Heap</a:t>
            </a:r>
            <a:endParaRPr lang="x-none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0C1A73A-7007-40CE-BEE7-26E379CCDC1A}"/>
              </a:ext>
            </a:extLst>
          </p:cNvPr>
          <p:cNvSpPr/>
          <p:nvPr/>
        </p:nvSpPr>
        <p:spPr>
          <a:xfrm>
            <a:off x="5724013" y="2365222"/>
            <a:ext cx="2406003" cy="7301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Stack</a:t>
            </a:r>
            <a:endParaRPr lang="x-none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C18F37A-01F9-4D06-B2A7-9C86760F5EBC}"/>
              </a:ext>
            </a:extLst>
          </p:cNvPr>
          <p:cNvSpPr/>
          <p:nvPr/>
        </p:nvSpPr>
        <p:spPr>
          <a:xfrm>
            <a:off x="5724012" y="3601019"/>
            <a:ext cx="2406003" cy="26334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MMS</a:t>
            </a:r>
            <a:endParaRPr lang="x-none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10D52A9-2A5F-4296-8DF6-DDB3B48AB7D1}"/>
              </a:ext>
            </a:extLst>
          </p:cNvPr>
          <p:cNvSpPr/>
          <p:nvPr/>
        </p:nvSpPr>
        <p:spPr>
          <a:xfrm>
            <a:off x="6574520" y="6037068"/>
            <a:ext cx="704987" cy="2948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PC</a:t>
            </a:r>
            <a:endParaRPr lang="x-none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FEB32DF-BE85-4FFE-8864-F0BF7F88D802}"/>
              </a:ext>
            </a:extLst>
          </p:cNvPr>
          <p:cNvSpPr/>
          <p:nvPr/>
        </p:nvSpPr>
        <p:spPr>
          <a:xfrm>
            <a:off x="6574520" y="5653444"/>
            <a:ext cx="704987" cy="2948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a:1</a:t>
            </a:r>
            <a:endParaRPr lang="x-none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C64E681-E109-4367-8632-76BC70BF5F3B}"/>
              </a:ext>
            </a:extLst>
          </p:cNvPr>
          <p:cNvSpPr/>
          <p:nvPr/>
        </p:nvSpPr>
        <p:spPr>
          <a:xfrm>
            <a:off x="6574518" y="5272153"/>
            <a:ext cx="704987" cy="2948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x:0</a:t>
            </a:r>
            <a:endParaRPr lang="x-none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19D26626-FD48-48CC-BEE5-14B9C77AC978}"/>
              </a:ext>
            </a:extLst>
          </p:cNvPr>
          <p:cNvSpPr/>
          <p:nvPr/>
        </p:nvSpPr>
        <p:spPr>
          <a:xfrm>
            <a:off x="8569037" y="3039826"/>
            <a:ext cx="452328" cy="21172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D2E3AC-0E34-4E64-BC12-3825DA3EA738}"/>
              </a:ext>
            </a:extLst>
          </p:cNvPr>
          <p:cNvSpPr txBox="1"/>
          <p:nvPr/>
        </p:nvSpPr>
        <p:spPr>
          <a:xfrm>
            <a:off x="5666265" y="6009339"/>
            <a:ext cx="2521491" cy="3538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700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</a:t>
            </a:r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 main(</a:t>
            </a:r>
            <a:r>
              <a:rPr lang="en-US" sz="1700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void</a:t>
            </a:r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) {</a:t>
            </a:r>
            <a:endParaRPr lang="x-none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CB172B9-B63E-4C0C-915A-D9FCBD159DAF}"/>
              </a:ext>
            </a:extLst>
          </p:cNvPr>
          <p:cNvCxnSpPr>
            <a:cxnSpLocks/>
            <a:endCxn id="28" idx="1"/>
          </p:cNvCxnSpPr>
          <p:nvPr/>
        </p:nvCxnSpPr>
        <p:spPr>
          <a:xfrm flipV="1">
            <a:off x="3613586" y="1992187"/>
            <a:ext cx="2110427" cy="2034699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FF212A6-FA18-0F4A-8A96-F2BB9BC7BB6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FC25FA7-85CC-F34C-93BE-F0E46F96EE43}" type="datetime1">
              <a:rPr lang="sv-SE" smtClean="0"/>
              <a:t>2022-08-28</a:t>
            </a:fld>
            <a:endParaRPr lang="x-none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10F42A62-E076-B14C-A22F-8A47C92190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40341A-40C9-41D9-BFD1-EED7F52E8A31}" type="slidenum">
              <a:rPr lang="x-none" smtClean="0"/>
              <a:t>28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828199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81187E-6 -3.33333E-6 L -0.37535 -0.31736 " pathEditMode="relative" rAng="0" ptsTypes="AA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774" y="-1588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5" grpId="0" animBg="1"/>
      <p:bldP spid="5" grpId="1" animBg="1"/>
      <p:bldP spid="5" grpId="2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5B3F7-BE02-4C0C-862A-7CB04729B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Execution of a simple program</a:t>
            </a:r>
            <a:endParaRPr lang="x-none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634C7F0-C62B-4EB8-904B-A1A2D816904B}"/>
              </a:ext>
            </a:extLst>
          </p:cNvPr>
          <p:cNvSpPr/>
          <p:nvPr/>
        </p:nvSpPr>
        <p:spPr>
          <a:xfrm>
            <a:off x="1587293" y="3219850"/>
            <a:ext cx="1549198" cy="15535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CPU</a:t>
            </a:r>
            <a:endParaRPr lang="x-none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DB2CCA-18CE-4FE8-9DB5-04DCA38CB97D}"/>
              </a:ext>
            </a:extLst>
          </p:cNvPr>
          <p:cNvSpPr/>
          <p:nvPr/>
        </p:nvSpPr>
        <p:spPr>
          <a:xfrm>
            <a:off x="5724012" y="1627107"/>
            <a:ext cx="2406003" cy="473906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1DE4D21F-7F1C-4F14-AAA8-7FC65C46E3FE}"/>
              </a:ext>
            </a:extLst>
          </p:cNvPr>
          <p:cNvSpPr/>
          <p:nvPr/>
        </p:nvSpPr>
        <p:spPr>
          <a:xfrm>
            <a:off x="5079204" y="6223865"/>
            <a:ext cx="452328" cy="2117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83F7F54-F62E-4E8A-A604-0B959EDF98FC}"/>
              </a:ext>
            </a:extLst>
          </p:cNvPr>
          <p:cNvSpPr txBox="1"/>
          <p:nvPr/>
        </p:nvSpPr>
        <p:spPr>
          <a:xfrm>
            <a:off x="3420450" y="5756558"/>
            <a:ext cx="1638377" cy="7077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Low address</a:t>
            </a:r>
          </a:p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0x00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x-none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6343EA8F-5A13-4878-9B36-4944189A9990}"/>
              </a:ext>
            </a:extLst>
          </p:cNvPr>
          <p:cNvSpPr/>
          <p:nvPr/>
        </p:nvSpPr>
        <p:spPr>
          <a:xfrm>
            <a:off x="5079204" y="1521243"/>
            <a:ext cx="452328" cy="2117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5DDFAFA-C312-4560-8ECC-8B05EE8AB228}"/>
              </a:ext>
            </a:extLst>
          </p:cNvPr>
          <p:cNvSpPr txBox="1"/>
          <p:nvPr/>
        </p:nvSpPr>
        <p:spPr>
          <a:xfrm>
            <a:off x="3334966" y="1427078"/>
            <a:ext cx="1696077" cy="7077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High address</a:t>
            </a:r>
          </a:p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0xFF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x-none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CAE6E0-4C06-457D-919F-0DD0DE616C73}"/>
              </a:ext>
            </a:extLst>
          </p:cNvPr>
          <p:cNvSpPr/>
          <p:nvPr/>
        </p:nvSpPr>
        <p:spPr>
          <a:xfrm>
            <a:off x="9636428" y="2917828"/>
            <a:ext cx="1549198" cy="2157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Disk</a:t>
            </a:r>
            <a:endParaRPr lang="x-none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ABC4777-F436-42C2-98D4-9B97D1A01982}"/>
              </a:ext>
            </a:extLst>
          </p:cNvPr>
          <p:cNvSpPr txBox="1"/>
          <p:nvPr/>
        </p:nvSpPr>
        <p:spPr>
          <a:xfrm>
            <a:off x="9046405" y="2271417"/>
            <a:ext cx="2521491" cy="3538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700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</a:t>
            </a:r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 a = </a:t>
            </a:r>
            <a:r>
              <a:rPr lang="en-US" sz="17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  <a:endParaRPr lang="x-none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5867AF7-4893-40A1-A661-8263AFB9B470}"/>
              </a:ext>
            </a:extLst>
          </p:cNvPr>
          <p:cNvSpPr txBox="1"/>
          <p:nvPr/>
        </p:nvSpPr>
        <p:spPr>
          <a:xfrm>
            <a:off x="9046405" y="2625314"/>
            <a:ext cx="2521491" cy="3538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700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</a:t>
            </a:r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 x;</a:t>
            </a:r>
            <a:endParaRPr lang="x-none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2350FE2-C57A-483E-8187-717C08F90A7C}"/>
              </a:ext>
            </a:extLst>
          </p:cNvPr>
          <p:cNvSpPr txBox="1"/>
          <p:nvPr/>
        </p:nvSpPr>
        <p:spPr>
          <a:xfrm>
            <a:off x="9046405" y="2968742"/>
            <a:ext cx="2521491" cy="3538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700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</a:t>
            </a:r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 main(</a:t>
            </a:r>
            <a:r>
              <a:rPr lang="en-US" sz="1700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void</a:t>
            </a:r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) {</a:t>
            </a:r>
            <a:endParaRPr lang="x-none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C431E3C-C5B0-4542-9E0B-3DAEB6839C8F}"/>
              </a:ext>
            </a:extLst>
          </p:cNvPr>
          <p:cNvSpPr txBox="1"/>
          <p:nvPr/>
        </p:nvSpPr>
        <p:spPr>
          <a:xfrm>
            <a:off x="9046405" y="3318107"/>
            <a:ext cx="2521491" cy="3538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sz="1700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</a:t>
            </a:r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 b, sum;</a:t>
            </a:r>
            <a:endParaRPr lang="x-none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CBF0619-35E3-4D7E-8142-1CF6FF79292B}"/>
              </a:ext>
            </a:extLst>
          </p:cNvPr>
          <p:cNvSpPr txBox="1"/>
          <p:nvPr/>
        </p:nvSpPr>
        <p:spPr>
          <a:xfrm>
            <a:off x="9046405" y="3661369"/>
            <a:ext cx="2521491" cy="3538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    b = </a:t>
            </a:r>
            <a:r>
              <a:rPr lang="en-US" sz="17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  <a:endParaRPr lang="x-none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2EAB613-AAA0-46D3-9390-830FB94135D9}"/>
              </a:ext>
            </a:extLst>
          </p:cNvPr>
          <p:cNvSpPr txBox="1"/>
          <p:nvPr/>
        </p:nvSpPr>
        <p:spPr>
          <a:xfrm>
            <a:off x="9046405" y="4009598"/>
            <a:ext cx="2521491" cy="3538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    sum = a + b;</a:t>
            </a:r>
            <a:endParaRPr lang="x-none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21C94BD-8D0E-4742-A163-66D0038E6A40}"/>
              </a:ext>
            </a:extLst>
          </p:cNvPr>
          <p:cNvSpPr txBox="1"/>
          <p:nvPr/>
        </p:nvSpPr>
        <p:spPr>
          <a:xfrm>
            <a:off x="9046405" y="4705358"/>
            <a:ext cx="2521491" cy="3538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sz="17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printf</a:t>
            </a:r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7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“%d\n”</a:t>
            </a:r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, sum);</a:t>
            </a:r>
            <a:endParaRPr lang="x-none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AB9F6CA-006B-49E0-87DD-35C3B3937B73}"/>
              </a:ext>
            </a:extLst>
          </p:cNvPr>
          <p:cNvSpPr txBox="1"/>
          <p:nvPr/>
        </p:nvSpPr>
        <p:spPr>
          <a:xfrm>
            <a:off x="9046405" y="4360619"/>
            <a:ext cx="2521491" cy="3538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700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char*</a:t>
            </a:r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 y = </a:t>
            </a:r>
            <a:r>
              <a:rPr lang="en-US" sz="17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malloc</a:t>
            </a:r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7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);</a:t>
            </a:r>
            <a:endParaRPr lang="x-none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70B6429-00FA-4CDA-9036-79A937A5C50F}"/>
              </a:ext>
            </a:extLst>
          </p:cNvPr>
          <p:cNvSpPr txBox="1"/>
          <p:nvPr/>
        </p:nvSpPr>
        <p:spPr>
          <a:xfrm>
            <a:off x="9046405" y="5059255"/>
            <a:ext cx="2521491" cy="3538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sz="17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exit</a:t>
            </a:r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7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);</a:t>
            </a:r>
            <a:endParaRPr lang="x-none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E7E8AFF-FEF0-4B68-9A5A-11639F933622}"/>
              </a:ext>
            </a:extLst>
          </p:cNvPr>
          <p:cNvSpPr txBox="1"/>
          <p:nvPr/>
        </p:nvSpPr>
        <p:spPr>
          <a:xfrm>
            <a:off x="9046405" y="5401119"/>
            <a:ext cx="2521491" cy="3538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x-none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21BCAA7-0D30-4F07-A0EC-FF2FB53D2057}"/>
              </a:ext>
            </a:extLst>
          </p:cNvPr>
          <p:cNvSpPr/>
          <p:nvPr/>
        </p:nvSpPr>
        <p:spPr>
          <a:xfrm>
            <a:off x="5724013" y="6001091"/>
            <a:ext cx="2406003" cy="36507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Text (code)</a:t>
            </a:r>
            <a:endParaRPr lang="x-none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293D0CB-24AA-413F-884D-C70D9F1D72F6}"/>
              </a:ext>
            </a:extLst>
          </p:cNvPr>
          <p:cNvSpPr/>
          <p:nvPr/>
        </p:nvSpPr>
        <p:spPr>
          <a:xfrm>
            <a:off x="5724013" y="5618335"/>
            <a:ext cx="2406003" cy="36507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Initialized data</a:t>
            </a:r>
            <a:endParaRPr lang="x-none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A087D4C-5708-45B0-9E02-78E89A936780}"/>
              </a:ext>
            </a:extLst>
          </p:cNvPr>
          <p:cNvSpPr/>
          <p:nvPr/>
        </p:nvSpPr>
        <p:spPr>
          <a:xfrm>
            <a:off x="5724013" y="5237044"/>
            <a:ext cx="2406003" cy="365077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Un-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init.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Data (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bss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x-none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89C4CB9-3B65-46C8-9104-F8B068DDFB49}"/>
              </a:ext>
            </a:extLst>
          </p:cNvPr>
          <p:cNvSpPr/>
          <p:nvPr/>
        </p:nvSpPr>
        <p:spPr>
          <a:xfrm>
            <a:off x="5724013" y="1627107"/>
            <a:ext cx="2406003" cy="73016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Command-line </a:t>
            </a:r>
          </a:p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arguments</a:t>
            </a:r>
            <a:endParaRPr lang="x-none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1C7AA06-79D6-4F93-8C05-AA820ECF1B4A}"/>
              </a:ext>
            </a:extLst>
          </p:cNvPr>
          <p:cNvSpPr/>
          <p:nvPr/>
        </p:nvSpPr>
        <p:spPr>
          <a:xfrm>
            <a:off x="5724012" y="4500734"/>
            <a:ext cx="2406003" cy="73016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Heap</a:t>
            </a:r>
            <a:endParaRPr lang="x-none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0C1A73A-7007-40CE-BEE7-26E379CCDC1A}"/>
              </a:ext>
            </a:extLst>
          </p:cNvPr>
          <p:cNvSpPr/>
          <p:nvPr/>
        </p:nvSpPr>
        <p:spPr>
          <a:xfrm>
            <a:off x="5724013" y="2365222"/>
            <a:ext cx="2406003" cy="7301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Stack</a:t>
            </a:r>
            <a:endParaRPr lang="x-none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C18F37A-01F9-4D06-B2A7-9C86760F5EBC}"/>
              </a:ext>
            </a:extLst>
          </p:cNvPr>
          <p:cNvSpPr/>
          <p:nvPr/>
        </p:nvSpPr>
        <p:spPr>
          <a:xfrm>
            <a:off x="5724012" y="3601019"/>
            <a:ext cx="2406003" cy="26334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MMS</a:t>
            </a:r>
            <a:endParaRPr lang="x-none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10D52A9-2A5F-4296-8DF6-DDB3B48AB7D1}"/>
              </a:ext>
            </a:extLst>
          </p:cNvPr>
          <p:cNvSpPr/>
          <p:nvPr/>
        </p:nvSpPr>
        <p:spPr>
          <a:xfrm>
            <a:off x="6574520" y="6037068"/>
            <a:ext cx="704987" cy="2948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PC</a:t>
            </a:r>
            <a:endParaRPr lang="x-none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FEB32DF-BE85-4FFE-8864-F0BF7F88D802}"/>
              </a:ext>
            </a:extLst>
          </p:cNvPr>
          <p:cNvSpPr/>
          <p:nvPr/>
        </p:nvSpPr>
        <p:spPr>
          <a:xfrm>
            <a:off x="6574520" y="5653444"/>
            <a:ext cx="704987" cy="2948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a:1</a:t>
            </a:r>
            <a:endParaRPr lang="x-none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C64E681-E109-4367-8632-76BC70BF5F3B}"/>
              </a:ext>
            </a:extLst>
          </p:cNvPr>
          <p:cNvSpPr/>
          <p:nvPr/>
        </p:nvSpPr>
        <p:spPr>
          <a:xfrm>
            <a:off x="6574518" y="5272153"/>
            <a:ext cx="704987" cy="2948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x:0</a:t>
            </a:r>
            <a:endParaRPr lang="x-none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4CCD8DDA-C759-4813-876E-D73B9A7DFD8C}"/>
              </a:ext>
            </a:extLst>
          </p:cNvPr>
          <p:cNvSpPr/>
          <p:nvPr/>
        </p:nvSpPr>
        <p:spPr>
          <a:xfrm>
            <a:off x="8569037" y="3402642"/>
            <a:ext cx="452328" cy="21172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3C2BE65-E441-4577-BD03-FA882AD231DD}"/>
              </a:ext>
            </a:extLst>
          </p:cNvPr>
          <p:cNvSpPr txBox="1"/>
          <p:nvPr/>
        </p:nvSpPr>
        <p:spPr>
          <a:xfrm>
            <a:off x="5666265" y="5999625"/>
            <a:ext cx="2521491" cy="3538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sz="1700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</a:t>
            </a:r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 b, sum;</a:t>
            </a:r>
            <a:endParaRPr lang="x-none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D2C65B9B-1C70-4E4B-B585-F09E4399C94F}"/>
              </a:ext>
            </a:extLst>
          </p:cNvPr>
          <p:cNvCxnSpPr>
            <a:cxnSpLocks/>
            <a:endCxn id="30" idx="1"/>
          </p:cNvCxnSpPr>
          <p:nvPr/>
        </p:nvCxnSpPr>
        <p:spPr>
          <a:xfrm flipV="1">
            <a:off x="3628098" y="2730302"/>
            <a:ext cx="2095915" cy="1279295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Arrow: Up 43">
            <a:extLst>
              <a:ext uri="{FF2B5EF4-FFF2-40B4-BE49-F238E27FC236}">
                <a16:creationId xmlns:a16="http://schemas.microsoft.com/office/drawing/2014/main" id="{7A54263D-603F-492B-9FCD-6EFBD796793F}"/>
              </a:ext>
            </a:extLst>
          </p:cNvPr>
          <p:cNvSpPr/>
          <p:nvPr/>
        </p:nvSpPr>
        <p:spPr>
          <a:xfrm rot="10800000">
            <a:off x="6746031" y="2893848"/>
            <a:ext cx="336840" cy="500449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5A6990B6-9BE9-49E1-BA0D-B8D3EFA8D86B}"/>
              </a:ext>
            </a:extLst>
          </p:cNvPr>
          <p:cNvSpPr/>
          <p:nvPr/>
        </p:nvSpPr>
        <p:spPr>
          <a:xfrm>
            <a:off x="6338807" y="2744707"/>
            <a:ext cx="1151288" cy="2948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sum:xx</a:t>
            </a:r>
            <a:endParaRPr lang="x-none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6952311D-15DB-44A1-BD34-86496B38AFCA}"/>
              </a:ext>
            </a:extLst>
          </p:cNvPr>
          <p:cNvSpPr/>
          <p:nvPr/>
        </p:nvSpPr>
        <p:spPr>
          <a:xfrm>
            <a:off x="6561959" y="2403559"/>
            <a:ext cx="704987" cy="2948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b:xx</a:t>
            </a:r>
            <a:endParaRPr lang="x-none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EA1D341-4A54-594B-B2EE-241927532B8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8D033A4-3C92-824B-84B7-D9242DC61554}" type="datetime1">
              <a:rPr lang="sv-SE" smtClean="0"/>
              <a:t>2022-08-28</a:t>
            </a:fld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132161-ED28-2447-80C3-B901C56F97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40341A-40C9-41D9-BFD1-EED7F52E8A31}" type="slidenum">
              <a:rPr lang="x-none" smtClean="0"/>
              <a:t>29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669247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81187E-6 -4.44444E-6 L -0.3747 -0.31597 " pathEditMode="relative" rAng="0" ptsTypes="AA">
                                      <p:cBhvr>
                                        <p:cTn id="1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735" y="-1581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7" grpId="0" animBg="1"/>
      <p:bldP spid="37" grpId="1" animBg="1"/>
      <p:bldP spid="37" grpId="2" animBg="1"/>
      <p:bldP spid="44" grpId="0" animBg="1"/>
      <p:bldP spid="42" grpId="0" animBg="1"/>
      <p:bldP spid="4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E7E031-E494-4033-9206-ADBC207184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31824D-2614-429E-8891-D7BB6C991F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History of AI</a:t>
            </a:r>
          </a:p>
          <a:p>
            <a:r>
              <a:rPr lang="en-US" dirty="0"/>
              <a:t>Human vs Computer in Chess and Go</a:t>
            </a:r>
          </a:p>
          <a:p>
            <a:r>
              <a:rPr lang="en-US" dirty="0"/>
              <a:t>Image classification</a:t>
            </a:r>
          </a:p>
          <a:p>
            <a:r>
              <a:rPr lang="en-US" dirty="0"/>
              <a:t>Where AI is running</a:t>
            </a:r>
          </a:p>
          <a:p>
            <a:r>
              <a:rPr lang="en-US" dirty="0"/>
              <a:t>Why CPU and GPU is not the perfect fit for AI</a:t>
            </a:r>
            <a:endParaRPr lang="en-S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8B70BF-4E26-5D4A-BBDC-2C2EFDE32F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9269A-CCC9-2D4F-8F96-09229B45FCC6}" type="datetime1">
              <a:rPr lang="sv-SE" smtClean="0"/>
              <a:t>2022-08-28</a:t>
            </a:fld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C5CB24-01D4-DD4E-8175-573AA7F2DF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39179-D717-40AA-84A7-D4F2F8028582}" type="slidenum">
              <a:rPr lang="en-SE" smtClean="0"/>
              <a:t>3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41547981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5B3F7-BE02-4C0C-862A-7CB04729B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Execution of a simple program</a:t>
            </a:r>
            <a:endParaRPr lang="x-none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634C7F0-C62B-4EB8-904B-A1A2D816904B}"/>
              </a:ext>
            </a:extLst>
          </p:cNvPr>
          <p:cNvSpPr/>
          <p:nvPr/>
        </p:nvSpPr>
        <p:spPr>
          <a:xfrm>
            <a:off x="1587293" y="3219850"/>
            <a:ext cx="1549198" cy="15535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CPU</a:t>
            </a:r>
            <a:endParaRPr lang="x-none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DB2CCA-18CE-4FE8-9DB5-04DCA38CB97D}"/>
              </a:ext>
            </a:extLst>
          </p:cNvPr>
          <p:cNvSpPr/>
          <p:nvPr/>
        </p:nvSpPr>
        <p:spPr>
          <a:xfrm>
            <a:off x="5724012" y="1627107"/>
            <a:ext cx="2406003" cy="473906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1DE4D21F-7F1C-4F14-AAA8-7FC65C46E3FE}"/>
              </a:ext>
            </a:extLst>
          </p:cNvPr>
          <p:cNvSpPr/>
          <p:nvPr/>
        </p:nvSpPr>
        <p:spPr>
          <a:xfrm>
            <a:off x="5079204" y="6223865"/>
            <a:ext cx="452328" cy="2117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83F7F54-F62E-4E8A-A604-0B959EDF98FC}"/>
              </a:ext>
            </a:extLst>
          </p:cNvPr>
          <p:cNvSpPr txBox="1"/>
          <p:nvPr/>
        </p:nvSpPr>
        <p:spPr>
          <a:xfrm>
            <a:off x="3420450" y="5756558"/>
            <a:ext cx="1638377" cy="7077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Low address</a:t>
            </a:r>
          </a:p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0x00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x-none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6343EA8F-5A13-4878-9B36-4944189A9990}"/>
              </a:ext>
            </a:extLst>
          </p:cNvPr>
          <p:cNvSpPr/>
          <p:nvPr/>
        </p:nvSpPr>
        <p:spPr>
          <a:xfrm>
            <a:off x="5079204" y="1521243"/>
            <a:ext cx="452328" cy="2117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5DDFAFA-C312-4560-8ECC-8B05EE8AB228}"/>
              </a:ext>
            </a:extLst>
          </p:cNvPr>
          <p:cNvSpPr txBox="1"/>
          <p:nvPr/>
        </p:nvSpPr>
        <p:spPr>
          <a:xfrm>
            <a:off x="3334966" y="1427078"/>
            <a:ext cx="1696077" cy="7077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High address</a:t>
            </a:r>
          </a:p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0xFF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x-none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CAE6E0-4C06-457D-919F-0DD0DE616C73}"/>
              </a:ext>
            </a:extLst>
          </p:cNvPr>
          <p:cNvSpPr/>
          <p:nvPr/>
        </p:nvSpPr>
        <p:spPr>
          <a:xfrm>
            <a:off x="9636428" y="2917828"/>
            <a:ext cx="1549198" cy="2157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Disk</a:t>
            </a:r>
            <a:endParaRPr lang="x-none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ABC4777-F436-42C2-98D4-9B97D1A01982}"/>
              </a:ext>
            </a:extLst>
          </p:cNvPr>
          <p:cNvSpPr txBox="1"/>
          <p:nvPr/>
        </p:nvSpPr>
        <p:spPr>
          <a:xfrm>
            <a:off x="9046405" y="2271417"/>
            <a:ext cx="2521491" cy="3538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700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</a:t>
            </a:r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 a = </a:t>
            </a:r>
            <a:r>
              <a:rPr lang="en-US" sz="17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  <a:endParaRPr lang="x-none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5867AF7-4893-40A1-A661-8263AFB9B470}"/>
              </a:ext>
            </a:extLst>
          </p:cNvPr>
          <p:cNvSpPr txBox="1"/>
          <p:nvPr/>
        </p:nvSpPr>
        <p:spPr>
          <a:xfrm>
            <a:off x="9046405" y="2625314"/>
            <a:ext cx="2521491" cy="3538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700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</a:t>
            </a:r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 x;</a:t>
            </a:r>
            <a:endParaRPr lang="x-none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2350FE2-C57A-483E-8187-717C08F90A7C}"/>
              </a:ext>
            </a:extLst>
          </p:cNvPr>
          <p:cNvSpPr txBox="1"/>
          <p:nvPr/>
        </p:nvSpPr>
        <p:spPr>
          <a:xfrm>
            <a:off x="9046405" y="2968742"/>
            <a:ext cx="2521491" cy="3538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700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</a:t>
            </a:r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 main(</a:t>
            </a:r>
            <a:r>
              <a:rPr lang="en-US" sz="1700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void</a:t>
            </a:r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) {</a:t>
            </a:r>
            <a:endParaRPr lang="x-none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C431E3C-C5B0-4542-9E0B-3DAEB6839C8F}"/>
              </a:ext>
            </a:extLst>
          </p:cNvPr>
          <p:cNvSpPr txBox="1"/>
          <p:nvPr/>
        </p:nvSpPr>
        <p:spPr>
          <a:xfrm>
            <a:off x="9046405" y="3318107"/>
            <a:ext cx="2521491" cy="3538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sz="1700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</a:t>
            </a:r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 b, sum;</a:t>
            </a:r>
            <a:endParaRPr lang="x-none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CBF0619-35E3-4D7E-8142-1CF6FF79292B}"/>
              </a:ext>
            </a:extLst>
          </p:cNvPr>
          <p:cNvSpPr txBox="1"/>
          <p:nvPr/>
        </p:nvSpPr>
        <p:spPr>
          <a:xfrm>
            <a:off x="9046405" y="3661369"/>
            <a:ext cx="2521491" cy="3538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    b = </a:t>
            </a:r>
            <a:r>
              <a:rPr lang="en-US" sz="17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  <a:endParaRPr lang="x-none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2EAB613-AAA0-46D3-9390-830FB94135D9}"/>
              </a:ext>
            </a:extLst>
          </p:cNvPr>
          <p:cNvSpPr txBox="1"/>
          <p:nvPr/>
        </p:nvSpPr>
        <p:spPr>
          <a:xfrm>
            <a:off x="9046405" y="4009598"/>
            <a:ext cx="2521491" cy="3538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    sum = a + b;</a:t>
            </a:r>
            <a:endParaRPr lang="x-none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21C94BD-8D0E-4742-A163-66D0038E6A40}"/>
              </a:ext>
            </a:extLst>
          </p:cNvPr>
          <p:cNvSpPr txBox="1"/>
          <p:nvPr/>
        </p:nvSpPr>
        <p:spPr>
          <a:xfrm>
            <a:off x="9046405" y="4705358"/>
            <a:ext cx="2521491" cy="3538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sz="17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printf</a:t>
            </a:r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7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“%d\n”</a:t>
            </a:r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, sum);</a:t>
            </a:r>
            <a:endParaRPr lang="x-none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AB9F6CA-006B-49E0-87DD-35C3B3937B73}"/>
              </a:ext>
            </a:extLst>
          </p:cNvPr>
          <p:cNvSpPr txBox="1"/>
          <p:nvPr/>
        </p:nvSpPr>
        <p:spPr>
          <a:xfrm>
            <a:off x="9046405" y="4360619"/>
            <a:ext cx="2521491" cy="3538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700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char*</a:t>
            </a:r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 y = </a:t>
            </a:r>
            <a:r>
              <a:rPr lang="en-US" sz="17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malloc</a:t>
            </a:r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7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);</a:t>
            </a:r>
            <a:endParaRPr lang="x-none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70B6429-00FA-4CDA-9036-79A937A5C50F}"/>
              </a:ext>
            </a:extLst>
          </p:cNvPr>
          <p:cNvSpPr txBox="1"/>
          <p:nvPr/>
        </p:nvSpPr>
        <p:spPr>
          <a:xfrm>
            <a:off x="9046405" y="5059255"/>
            <a:ext cx="2521491" cy="3538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sz="17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exit</a:t>
            </a:r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7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);</a:t>
            </a:r>
            <a:endParaRPr lang="x-none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E7E8AFF-FEF0-4B68-9A5A-11639F933622}"/>
              </a:ext>
            </a:extLst>
          </p:cNvPr>
          <p:cNvSpPr txBox="1"/>
          <p:nvPr/>
        </p:nvSpPr>
        <p:spPr>
          <a:xfrm>
            <a:off x="9046405" y="5401119"/>
            <a:ext cx="2521491" cy="3538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x-none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21BCAA7-0D30-4F07-A0EC-FF2FB53D2057}"/>
              </a:ext>
            </a:extLst>
          </p:cNvPr>
          <p:cNvSpPr/>
          <p:nvPr/>
        </p:nvSpPr>
        <p:spPr>
          <a:xfrm>
            <a:off x="5724013" y="6001091"/>
            <a:ext cx="2406003" cy="36507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Text (code)</a:t>
            </a:r>
            <a:endParaRPr lang="x-none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293D0CB-24AA-413F-884D-C70D9F1D72F6}"/>
              </a:ext>
            </a:extLst>
          </p:cNvPr>
          <p:cNvSpPr/>
          <p:nvPr/>
        </p:nvSpPr>
        <p:spPr>
          <a:xfrm>
            <a:off x="5724013" y="5618335"/>
            <a:ext cx="2406003" cy="36507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Initialized data</a:t>
            </a:r>
            <a:endParaRPr lang="x-none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A087D4C-5708-45B0-9E02-78E89A936780}"/>
              </a:ext>
            </a:extLst>
          </p:cNvPr>
          <p:cNvSpPr/>
          <p:nvPr/>
        </p:nvSpPr>
        <p:spPr>
          <a:xfrm>
            <a:off x="5724013" y="5237044"/>
            <a:ext cx="2406003" cy="365077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Un-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init.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Data (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bss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x-none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89C4CB9-3B65-46C8-9104-F8B068DDFB49}"/>
              </a:ext>
            </a:extLst>
          </p:cNvPr>
          <p:cNvSpPr/>
          <p:nvPr/>
        </p:nvSpPr>
        <p:spPr>
          <a:xfrm>
            <a:off x="5724013" y="1627107"/>
            <a:ext cx="2406003" cy="73016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Command-line </a:t>
            </a:r>
          </a:p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arguments</a:t>
            </a:r>
            <a:endParaRPr lang="x-none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1C7AA06-79D6-4F93-8C05-AA820ECF1B4A}"/>
              </a:ext>
            </a:extLst>
          </p:cNvPr>
          <p:cNvSpPr/>
          <p:nvPr/>
        </p:nvSpPr>
        <p:spPr>
          <a:xfrm>
            <a:off x="5724012" y="4500734"/>
            <a:ext cx="2406003" cy="73016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Heap</a:t>
            </a:r>
            <a:endParaRPr lang="x-none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0C1A73A-7007-40CE-BEE7-26E379CCDC1A}"/>
              </a:ext>
            </a:extLst>
          </p:cNvPr>
          <p:cNvSpPr/>
          <p:nvPr/>
        </p:nvSpPr>
        <p:spPr>
          <a:xfrm>
            <a:off x="5724013" y="2365222"/>
            <a:ext cx="2406003" cy="7301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Stack</a:t>
            </a:r>
            <a:endParaRPr lang="x-none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C18F37A-01F9-4D06-B2A7-9C86760F5EBC}"/>
              </a:ext>
            </a:extLst>
          </p:cNvPr>
          <p:cNvSpPr/>
          <p:nvPr/>
        </p:nvSpPr>
        <p:spPr>
          <a:xfrm>
            <a:off x="5724012" y="3601019"/>
            <a:ext cx="2406003" cy="26334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MMS</a:t>
            </a:r>
            <a:endParaRPr lang="x-none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10D52A9-2A5F-4296-8DF6-DDB3B48AB7D1}"/>
              </a:ext>
            </a:extLst>
          </p:cNvPr>
          <p:cNvSpPr/>
          <p:nvPr/>
        </p:nvSpPr>
        <p:spPr>
          <a:xfrm>
            <a:off x="6574520" y="6037068"/>
            <a:ext cx="704987" cy="2948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PC</a:t>
            </a:r>
            <a:endParaRPr lang="x-none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FEB32DF-BE85-4FFE-8864-F0BF7F88D802}"/>
              </a:ext>
            </a:extLst>
          </p:cNvPr>
          <p:cNvSpPr/>
          <p:nvPr/>
        </p:nvSpPr>
        <p:spPr>
          <a:xfrm>
            <a:off x="6574520" y="5653444"/>
            <a:ext cx="704987" cy="2948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a:1</a:t>
            </a:r>
            <a:endParaRPr lang="x-none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C64E681-E109-4367-8632-76BC70BF5F3B}"/>
              </a:ext>
            </a:extLst>
          </p:cNvPr>
          <p:cNvSpPr/>
          <p:nvPr/>
        </p:nvSpPr>
        <p:spPr>
          <a:xfrm>
            <a:off x="6574518" y="5272153"/>
            <a:ext cx="704987" cy="2948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x:0</a:t>
            </a:r>
            <a:endParaRPr lang="x-none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6952311D-15DB-44A1-BD34-86496B38AFCA}"/>
              </a:ext>
            </a:extLst>
          </p:cNvPr>
          <p:cNvSpPr/>
          <p:nvPr/>
        </p:nvSpPr>
        <p:spPr>
          <a:xfrm>
            <a:off x="6561959" y="2403559"/>
            <a:ext cx="704987" cy="2948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b:xx</a:t>
            </a:r>
            <a:endParaRPr lang="x-none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Arrow: Right 38">
            <a:extLst>
              <a:ext uri="{FF2B5EF4-FFF2-40B4-BE49-F238E27FC236}">
                <a16:creationId xmlns:a16="http://schemas.microsoft.com/office/drawing/2014/main" id="{75DE328C-8DAB-4B43-AF0B-8A373596EA39}"/>
              </a:ext>
            </a:extLst>
          </p:cNvPr>
          <p:cNvSpPr/>
          <p:nvPr/>
        </p:nvSpPr>
        <p:spPr>
          <a:xfrm>
            <a:off x="8569037" y="3732453"/>
            <a:ext cx="452328" cy="21172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D8B95D4-9A2E-4252-9536-F6F673731E33}"/>
              </a:ext>
            </a:extLst>
          </p:cNvPr>
          <p:cNvSpPr txBox="1"/>
          <p:nvPr/>
        </p:nvSpPr>
        <p:spPr>
          <a:xfrm>
            <a:off x="5666265" y="6012900"/>
            <a:ext cx="2521491" cy="3538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    b = </a:t>
            </a:r>
            <a:r>
              <a:rPr lang="en-US" sz="17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  <a:endParaRPr lang="x-none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5A8D21CC-8D87-4974-AE4E-1EAC60F5A927}"/>
              </a:ext>
            </a:extLst>
          </p:cNvPr>
          <p:cNvCxnSpPr>
            <a:cxnSpLocks/>
            <a:endCxn id="30" idx="1"/>
          </p:cNvCxnSpPr>
          <p:nvPr/>
        </p:nvCxnSpPr>
        <p:spPr>
          <a:xfrm flipV="1">
            <a:off x="3647070" y="2730302"/>
            <a:ext cx="2076944" cy="1279295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Arrow: Up 46">
            <a:extLst>
              <a:ext uri="{FF2B5EF4-FFF2-40B4-BE49-F238E27FC236}">
                <a16:creationId xmlns:a16="http://schemas.microsoft.com/office/drawing/2014/main" id="{54C328F3-8ADC-4308-B1E3-91B56BE48451}"/>
              </a:ext>
            </a:extLst>
          </p:cNvPr>
          <p:cNvSpPr/>
          <p:nvPr/>
        </p:nvSpPr>
        <p:spPr>
          <a:xfrm rot="10800000">
            <a:off x="6746031" y="2893848"/>
            <a:ext cx="336840" cy="500449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5A6990B6-9BE9-49E1-BA0D-B8D3EFA8D86B}"/>
              </a:ext>
            </a:extLst>
          </p:cNvPr>
          <p:cNvSpPr/>
          <p:nvPr/>
        </p:nvSpPr>
        <p:spPr>
          <a:xfrm>
            <a:off x="6338807" y="2744707"/>
            <a:ext cx="1151288" cy="2948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sum:xx</a:t>
            </a:r>
            <a:endParaRPr lang="x-none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E66F18DE-303F-4255-BA92-F90435733931}"/>
              </a:ext>
            </a:extLst>
          </p:cNvPr>
          <p:cNvSpPr/>
          <p:nvPr/>
        </p:nvSpPr>
        <p:spPr>
          <a:xfrm>
            <a:off x="6561958" y="2402930"/>
            <a:ext cx="704987" cy="2948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b:2</a:t>
            </a:r>
            <a:endParaRPr lang="x-none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94F0062-AFF3-BC4D-9089-F5BF1CCCCD3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020D3F4-1F32-DE4F-A9C5-64502A756A9D}" type="datetime1">
              <a:rPr lang="sv-SE" smtClean="0"/>
              <a:t>2022-08-28</a:t>
            </a:fld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40E163-8E0A-504E-A0C4-B7B6AFBF6B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40341A-40C9-41D9-BFD1-EED7F52E8A31}" type="slidenum">
              <a:rPr lang="x-none" smtClean="0"/>
              <a:t>30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38864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81187E-6 3.7037E-6 L -0.3747 -0.31783 " pathEditMode="relative" rAng="0" ptsTypes="AA">
                                      <p:cBhvr>
                                        <p:cTn id="1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735" y="-1590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4" grpId="0" animBg="1"/>
      <p:bldP spid="44" grpId="1" animBg="1"/>
      <p:bldP spid="44" grpId="2" animBg="1"/>
      <p:bldP spid="46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5B3F7-BE02-4C0C-862A-7CB04729B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Execution of a simple program</a:t>
            </a:r>
            <a:endParaRPr lang="x-none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634C7F0-C62B-4EB8-904B-A1A2D816904B}"/>
              </a:ext>
            </a:extLst>
          </p:cNvPr>
          <p:cNvSpPr/>
          <p:nvPr/>
        </p:nvSpPr>
        <p:spPr>
          <a:xfrm>
            <a:off x="1587293" y="3219850"/>
            <a:ext cx="1549198" cy="15535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CPU</a:t>
            </a:r>
            <a:endParaRPr lang="x-none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DB2CCA-18CE-4FE8-9DB5-04DCA38CB97D}"/>
              </a:ext>
            </a:extLst>
          </p:cNvPr>
          <p:cNvSpPr/>
          <p:nvPr/>
        </p:nvSpPr>
        <p:spPr>
          <a:xfrm>
            <a:off x="5724012" y="1627107"/>
            <a:ext cx="2406003" cy="473906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1DE4D21F-7F1C-4F14-AAA8-7FC65C46E3FE}"/>
              </a:ext>
            </a:extLst>
          </p:cNvPr>
          <p:cNvSpPr/>
          <p:nvPr/>
        </p:nvSpPr>
        <p:spPr>
          <a:xfrm>
            <a:off x="5079204" y="6223865"/>
            <a:ext cx="452328" cy="2117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83F7F54-F62E-4E8A-A604-0B959EDF98FC}"/>
              </a:ext>
            </a:extLst>
          </p:cNvPr>
          <p:cNvSpPr txBox="1"/>
          <p:nvPr/>
        </p:nvSpPr>
        <p:spPr>
          <a:xfrm>
            <a:off x="3420450" y="5756558"/>
            <a:ext cx="1638377" cy="7077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Low address</a:t>
            </a:r>
          </a:p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0x00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x-none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6343EA8F-5A13-4878-9B36-4944189A9990}"/>
              </a:ext>
            </a:extLst>
          </p:cNvPr>
          <p:cNvSpPr/>
          <p:nvPr/>
        </p:nvSpPr>
        <p:spPr>
          <a:xfrm>
            <a:off x="5079204" y="1521243"/>
            <a:ext cx="452328" cy="2117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5DDFAFA-C312-4560-8ECC-8B05EE8AB228}"/>
              </a:ext>
            </a:extLst>
          </p:cNvPr>
          <p:cNvSpPr txBox="1"/>
          <p:nvPr/>
        </p:nvSpPr>
        <p:spPr>
          <a:xfrm>
            <a:off x="3334966" y="1427078"/>
            <a:ext cx="1696077" cy="7077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High address</a:t>
            </a:r>
          </a:p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0xFF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x-none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CAE6E0-4C06-457D-919F-0DD0DE616C73}"/>
              </a:ext>
            </a:extLst>
          </p:cNvPr>
          <p:cNvSpPr/>
          <p:nvPr/>
        </p:nvSpPr>
        <p:spPr>
          <a:xfrm>
            <a:off x="9636428" y="2917828"/>
            <a:ext cx="1549198" cy="2157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Disk</a:t>
            </a:r>
            <a:endParaRPr lang="x-none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ABC4777-F436-42C2-98D4-9B97D1A01982}"/>
              </a:ext>
            </a:extLst>
          </p:cNvPr>
          <p:cNvSpPr txBox="1"/>
          <p:nvPr/>
        </p:nvSpPr>
        <p:spPr>
          <a:xfrm>
            <a:off x="9046405" y="2271417"/>
            <a:ext cx="2521491" cy="3538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700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</a:t>
            </a:r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 a = </a:t>
            </a:r>
            <a:r>
              <a:rPr lang="en-US" sz="17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  <a:endParaRPr lang="x-none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5867AF7-4893-40A1-A661-8263AFB9B470}"/>
              </a:ext>
            </a:extLst>
          </p:cNvPr>
          <p:cNvSpPr txBox="1"/>
          <p:nvPr/>
        </p:nvSpPr>
        <p:spPr>
          <a:xfrm>
            <a:off x="9046405" y="2625314"/>
            <a:ext cx="2521491" cy="3538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700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</a:t>
            </a:r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 x;</a:t>
            </a:r>
            <a:endParaRPr lang="x-none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2350FE2-C57A-483E-8187-717C08F90A7C}"/>
              </a:ext>
            </a:extLst>
          </p:cNvPr>
          <p:cNvSpPr txBox="1"/>
          <p:nvPr/>
        </p:nvSpPr>
        <p:spPr>
          <a:xfrm>
            <a:off x="9046405" y="2968742"/>
            <a:ext cx="2521491" cy="3538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700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</a:t>
            </a:r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 main(</a:t>
            </a:r>
            <a:r>
              <a:rPr lang="en-US" sz="1700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void</a:t>
            </a:r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) {</a:t>
            </a:r>
            <a:endParaRPr lang="x-none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C431E3C-C5B0-4542-9E0B-3DAEB6839C8F}"/>
              </a:ext>
            </a:extLst>
          </p:cNvPr>
          <p:cNvSpPr txBox="1"/>
          <p:nvPr/>
        </p:nvSpPr>
        <p:spPr>
          <a:xfrm>
            <a:off x="9046405" y="3318107"/>
            <a:ext cx="2521491" cy="3538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sz="1700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</a:t>
            </a:r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 b, sum;</a:t>
            </a:r>
            <a:endParaRPr lang="x-none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CBF0619-35E3-4D7E-8142-1CF6FF79292B}"/>
              </a:ext>
            </a:extLst>
          </p:cNvPr>
          <p:cNvSpPr txBox="1"/>
          <p:nvPr/>
        </p:nvSpPr>
        <p:spPr>
          <a:xfrm>
            <a:off x="9046405" y="3661369"/>
            <a:ext cx="2521491" cy="3538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    b = </a:t>
            </a:r>
            <a:r>
              <a:rPr lang="en-US" sz="17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  <a:endParaRPr lang="x-none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2EAB613-AAA0-46D3-9390-830FB94135D9}"/>
              </a:ext>
            </a:extLst>
          </p:cNvPr>
          <p:cNvSpPr txBox="1"/>
          <p:nvPr/>
        </p:nvSpPr>
        <p:spPr>
          <a:xfrm>
            <a:off x="9046405" y="4009598"/>
            <a:ext cx="2521491" cy="3538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    sum = a + b;</a:t>
            </a:r>
            <a:endParaRPr lang="x-none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21C94BD-8D0E-4742-A163-66D0038E6A40}"/>
              </a:ext>
            </a:extLst>
          </p:cNvPr>
          <p:cNvSpPr txBox="1"/>
          <p:nvPr/>
        </p:nvSpPr>
        <p:spPr>
          <a:xfrm>
            <a:off x="9046405" y="4705358"/>
            <a:ext cx="2521491" cy="3538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sz="17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printf</a:t>
            </a:r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7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“%d\n”</a:t>
            </a:r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, sum);</a:t>
            </a:r>
            <a:endParaRPr lang="x-none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AB9F6CA-006B-49E0-87DD-35C3B3937B73}"/>
              </a:ext>
            </a:extLst>
          </p:cNvPr>
          <p:cNvSpPr txBox="1"/>
          <p:nvPr/>
        </p:nvSpPr>
        <p:spPr>
          <a:xfrm>
            <a:off x="9046405" y="4360619"/>
            <a:ext cx="2521491" cy="3538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700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char*</a:t>
            </a:r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 y = </a:t>
            </a:r>
            <a:r>
              <a:rPr lang="en-US" sz="17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malloc</a:t>
            </a:r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7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);</a:t>
            </a:r>
            <a:endParaRPr lang="x-none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70B6429-00FA-4CDA-9036-79A937A5C50F}"/>
              </a:ext>
            </a:extLst>
          </p:cNvPr>
          <p:cNvSpPr txBox="1"/>
          <p:nvPr/>
        </p:nvSpPr>
        <p:spPr>
          <a:xfrm>
            <a:off x="9046405" y="5059255"/>
            <a:ext cx="2521491" cy="3538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sz="17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exit</a:t>
            </a:r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7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);</a:t>
            </a:r>
            <a:endParaRPr lang="x-none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E7E8AFF-FEF0-4B68-9A5A-11639F933622}"/>
              </a:ext>
            </a:extLst>
          </p:cNvPr>
          <p:cNvSpPr txBox="1"/>
          <p:nvPr/>
        </p:nvSpPr>
        <p:spPr>
          <a:xfrm>
            <a:off x="9046405" y="5401119"/>
            <a:ext cx="2521491" cy="3538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x-none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21BCAA7-0D30-4F07-A0EC-FF2FB53D2057}"/>
              </a:ext>
            </a:extLst>
          </p:cNvPr>
          <p:cNvSpPr/>
          <p:nvPr/>
        </p:nvSpPr>
        <p:spPr>
          <a:xfrm>
            <a:off x="5724013" y="6001091"/>
            <a:ext cx="2406003" cy="36507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Text (code)</a:t>
            </a:r>
            <a:endParaRPr lang="x-none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293D0CB-24AA-413F-884D-C70D9F1D72F6}"/>
              </a:ext>
            </a:extLst>
          </p:cNvPr>
          <p:cNvSpPr/>
          <p:nvPr/>
        </p:nvSpPr>
        <p:spPr>
          <a:xfrm>
            <a:off x="5724013" y="5618335"/>
            <a:ext cx="2406003" cy="36507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Initialized data</a:t>
            </a:r>
            <a:endParaRPr lang="x-none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A087D4C-5708-45B0-9E02-78E89A936780}"/>
              </a:ext>
            </a:extLst>
          </p:cNvPr>
          <p:cNvSpPr/>
          <p:nvPr/>
        </p:nvSpPr>
        <p:spPr>
          <a:xfrm>
            <a:off x="5724013" y="5237044"/>
            <a:ext cx="2406003" cy="365077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Un-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init.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Data (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bss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x-none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89C4CB9-3B65-46C8-9104-F8B068DDFB49}"/>
              </a:ext>
            </a:extLst>
          </p:cNvPr>
          <p:cNvSpPr/>
          <p:nvPr/>
        </p:nvSpPr>
        <p:spPr>
          <a:xfrm>
            <a:off x="5724013" y="1627107"/>
            <a:ext cx="2406003" cy="73016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Command-line </a:t>
            </a:r>
          </a:p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arguments</a:t>
            </a:r>
            <a:endParaRPr lang="x-none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1C7AA06-79D6-4F93-8C05-AA820ECF1B4A}"/>
              </a:ext>
            </a:extLst>
          </p:cNvPr>
          <p:cNvSpPr/>
          <p:nvPr/>
        </p:nvSpPr>
        <p:spPr>
          <a:xfrm>
            <a:off x="5724012" y="4500734"/>
            <a:ext cx="2406003" cy="73016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Heap</a:t>
            </a:r>
            <a:endParaRPr lang="x-none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0C1A73A-7007-40CE-BEE7-26E379CCDC1A}"/>
              </a:ext>
            </a:extLst>
          </p:cNvPr>
          <p:cNvSpPr/>
          <p:nvPr/>
        </p:nvSpPr>
        <p:spPr>
          <a:xfrm>
            <a:off x="5724013" y="2365222"/>
            <a:ext cx="2406003" cy="7301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Stack</a:t>
            </a:r>
            <a:endParaRPr lang="x-none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C18F37A-01F9-4D06-B2A7-9C86760F5EBC}"/>
              </a:ext>
            </a:extLst>
          </p:cNvPr>
          <p:cNvSpPr/>
          <p:nvPr/>
        </p:nvSpPr>
        <p:spPr>
          <a:xfrm>
            <a:off x="5724012" y="3601019"/>
            <a:ext cx="2406003" cy="26334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MMS</a:t>
            </a:r>
            <a:endParaRPr lang="x-none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10D52A9-2A5F-4296-8DF6-DDB3B48AB7D1}"/>
              </a:ext>
            </a:extLst>
          </p:cNvPr>
          <p:cNvSpPr/>
          <p:nvPr/>
        </p:nvSpPr>
        <p:spPr>
          <a:xfrm>
            <a:off x="6574520" y="6037068"/>
            <a:ext cx="704987" cy="2948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PC</a:t>
            </a:r>
            <a:endParaRPr lang="x-none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FEB32DF-BE85-4FFE-8864-F0BF7F88D802}"/>
              </a:ext>
            </a:extLst>
          </p:cNvPr>
          <p:cNvSpPr/>
          <p:nvPr/>
        </p:nvSpPr>
        <p:spPr>
          <a:xfrm>
            <a:off x="6574520" y="5653444"/>
            <a:ext cx="704987" cy="2948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a:1</a:t>
            </a:r>
            <a:endParaRPr lang="x-none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C64E681-E109-4367-8632-76BC70BF5F3B}"/>
              </a:ext>
            </a:extLst>
          </p:cNvPr>
          <p:cNvSpPr/>
          <p:nvPr/>
        </p:nvSpPr>
        <p:spPr>
          <a:xfrm>
            <a:off x="6574518" y="5272153"/>
            <a:ext cx="704987" cy="2948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x:0</a:t>
            </a:r>
            <a:endParaRPr lang="x-none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5A6990B6-9BE9-49E1-BA0D-B8D3EFA8D86B}"/>
              </a:ext>
            </a:extLst>
          </p:cNvPr>
          <p:cNvSpPr/>
          <p:nvPr/>
        </p:nvSpPr>
        <p:spPr>
          <a:xfrm>
            <a:off x="6338807" y="2744707"/>
            <a:ext cx="1151288" cy="2948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sum:xx</a:t>
            </a:r>
            <a:endParaRPr lang="x-none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6952311D-15DB-44A1-BD34-86496B38AFCA}"/>
              </a:ext>
            </a:extLst>
          </p:cNvPr>
          <p:cNvSpPr/>
          <p:nvPr/>
        </p:nvSpPr>
        <p:spPr>
          <a:xfrm>
            <a:off x="6561959" y="2403559"/>
            <a:ext cx="704987" cy="2948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b:xx</a:t>
            </a:r>
            <a:endParaRPr lang="x-none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Arrow: Right 38">
            <a:extLst>
              <a:ext uri="{FF2B5EF4-FFF2-40B4-BE49-F238E27FC236}">
                <a16:creationId xmlns:a16="http://schemas.microsoft.com/office/drawing/2014/main" id="{75DE328C-8DAB-4B43-AF0B-8A373596EA39}"/>
              </a:ext>
            </a:extLst>
          </p:cNvPr>
          <p:cNvSpPr/>
          <p:nvPr/>
        </p:nvSpPr>
        <p:spPr>
          <a:xfrm>
            <a:off x="8569036" y="4080681"/>
            <a:ext cx="452328" cy="21172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E66F18DE-303F-4255-BA92-F90435733931}"/>
              </a:ext>
            </a:extLst>
          </p:cNvPr>
          <p:cNvSpPr/>
          <p:nvPr/>
        </p:nvSpPr>
        <p:spPr>
          <a:xfrm>
            <a:off x="6561958" y="2402930"/>
            <a:ext cx="704987" cy="2948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b:2</a:t>
            </a:r>
            <a:endParaRPr lang="x-none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AA01D85-E282-418E-98A6-CF4E3D9C0F99}"/>
              </a:ext>
            </a:extLst>
          </p:cNvPr>
          <p:cNvSpPr txBox="1"/>
          <p:nvPr/>
        </p:nvSpPr>
        <p:spPr>
          <a:xfrm>
            <a:off x="5653705" y="5999455"/>
            <a:ext cx="2521491" cy="3538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    sum = a + b;</a:t>
            </a:r>
            <a:endParaRPr lang="x-none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F4903C03-1112-45F5-A113-70E03836E280}"/>
              </a:ext>
            </a:extLst>
          </p:cNvPr>
          <p:cNvCxnSpPr>
            <a:cxnSpLocks/>
            <a:stCxn id="30" idx="1"/>
          </p:cNvCxnSpPr>
          <p:nvPr/>
        </p:nvCxnSpPr>
        <p:spPr>
          <a:xfrm flipH="1">
            <a:off x="3570879" y="2730302"/>
            <a:ext cx="2153135" cy="1293335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DEC9DB44-08D8-44C8-A740-E3EBC352490A}"/>
              </a:ext>
            </a:extLst>
          </p:cNvPr>
          <p:cNvSpPr/>
          <p:nvPr/>
        </p:nvSpPr>
        <p:spPr>
          <a:xfrm>
            <a:off x="6338805" y="2739185"/>
            <a:ext cx="1151288" cy="2948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sum:3</a:t>
            </a:r>
            <a:endParaRPr lang="x-none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CB62490A-D32F-4996-BC9A-AE263E105C1A}"/>
              </a:ext>
            </a:extLst>
          </p:cNvPr>
          <p:cNvCxnSpPr>
            <a:cxnSpLocks/>
            <a:stCxn id="26" idx="1"/>
          </p:cNvCxnSpPr>
          <p:nvPr/>
        </p:nvCxnSpPr>
        <p:spPr>
          <a:xfrm flipH="1" flipV="1">
            <a:off x="3570879" y="4115089"/>
            <a:ext cx="2153135" cy="1685784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95C064DE-8901-4FFF-8C4B-C8BAD80E72D0}"/>
              </a:ext>
            </a:extLst>
          </p:cNvPr>
          <p:cNvCxnSpPr>
            <a:cxnSpLocks/>
            <a:endCxn id="30" idx="1"/>
          </p:cNvCxnSpPr>
          <p:nvPr/>
        </p:nvCxnSpPr>
        <p:spPr>
          <a:xfrm flipV="1">
            <a:off x="3570879" y="2730302"/>
            <a:ext cx="2153135" cy="1293336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E893C43-FB24-9F4D-B2DF-75070AA50AC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5B5DA174-4D10-6341-AF4F-4ABAB9941291}" type="datetime1">
              <a:rPr lang="sv-SE" smtClean="0"/>
              <a:t>2022-08-28</a:t>
            </a:fld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3616F7-B73D-8A4A-A367-8F0A09C6C3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40341A-40C9-41D9-BFD1-EED7F52E8A31}" type="slidenum">
              <a:rPr lang="x-none" smtClean="0"/>
              <a:t>31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938448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5708E-6 -2.96296E-6 L -0.37312 -0.31574 " pathEditMode="relative" rAng="0" ptsTypes="AA">
                                      <p:cBhvr>
                                        <p:cTn id="1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656" y="-1578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37" grpId="0" animBg="1"/>
      <p:bldP spid="37" grpId="1" animBg="1"/>
      <p:bldP spid="37" grpId="2" animBg="1"/>
      <p:bldP spid="47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5B3F7-BE02-4C0C-862A-7CB04729B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Execution of a simple program</a:t>
            </a:r>
            <a:endParaRPr lang="x-none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634C7F0-C62B-4EB8-904B-A1A2D816904B}"/>
              </a:ext>
            </a:extLst>
          </p:cNvPr>
          <p:cNvSpPr/>
          <p:nvPr/>
        </p:nvSpPr>
        <p:spPr>
          <a:xfrm>
            <a:off x="1587293" y="3219850"/>
            <a:ext cx="1549198" cy="15535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CPU</a:t>
            </a:r>
            <a:endParaRPr lang="x-none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DB2CCA-18CE-4FE8-9DB5-04DCA38CB97D}"/>
              </a:ext>
            </a:extLst>
          </p:cNvPr>
          <p:cNvSpPr/>
          <p:nvPr/>
        </p:nvSpPr>
        <p:spPr>
          <a:xfrm>
            <a:off x="5724012" y="1627107"/>
            <a:ext cx="2406003" cy="473906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1DE4D21F-7F1C-4F14-AAA8-7FC65C46E3FE}"/>
              </a:ext>
            </a:extLst>
          </p:cNvPr>
          <p:cNvSpPr/>
          <p:nvPr/>
        </p:nvSpPr>
        <p:spPr>
          <a:xfrm>
            <a:off x="5079204" y="6223865"/>
            <a:ext cx="452328" cy="2117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83F7F54-F62E-4E8A-A604-0B959EDF98FC}"/>
              </a:ext>
            </a:extLst>
          </p:cNvPr>
          <p:cNvSpPr txBox="1"/>
          <p:nvPr/>
        </p:nvSpPr>
        <p:spPr>
          <a:xfrm>
            <a:off x="3420450" y="5756558"/>
            <a:ext cx="1638377" cy="7077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Low address</a:t>
            </a:r>
          </a:p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0x00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x-none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6343EA8F-5A13-4878-9B36-4944189A9990}"/>
              </a:ext>
            </a:extLst>
          </p:cNvPr>
          <p:cNvSpPr/>
          <p:nvPr/>
        </p:nvSpPr>
        <p:spPr>
          <a:xfrm>
            <a:off x="5079204" y="1521243"/>
            <a:ext cx="452328" cy="2117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5DDFAFA-C312-4560-8ECC-8B05EE8AB228}"/>
              </a:ext>
            </a:extLst>
          </p:cNvPr>
          <p:cNvSpPr txBox="1"/>
          <p:nvPr/>
        </p:nvSpPr>
        <p:spPr>
          <a:xfrm>
            <a:off x="3334966" y="1427078"/>
            <a:ext cx="1696077" cy="7077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High address</a:t>
            </a:r>
          </a:p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0xFF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x-none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CAE6E0-4C06-457D-919F-0DD0DE616C73}"/>
              </a:ext>
            </a:extLst>
          </p:cNvPr>
          <p:cNvSpPr/>
          <p:nvPr/>
        </p:nvSpPr>
        <p:spPr>
          <a:xfrm>
            <a:off x="9636428" y="2917828"/>
            <a:ext cx="1549198" cy="2157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Disk</a:t>
            </a:r>
            <a:endParaRPr lang="x-none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ABC4777-F436-42C2-98D4-9B97D1A01982}"/>
              </a:ext>
            </a:extLst>
          </p:cNvPr>
          <p:cNvSpPr txBox="1"/>
          <p:nvPr/>
        </p:nvSpPr>
        <p:spPr>
          <a:xfrm>
            <a:off x="9046405" y="2271417"/>
            <a:ext cx="2521491" cy="3538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700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</a:t>
            </a:r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 a = </a:t>
            </a:r>
            <a:r>
              <a:rPr lang="en-US" sz="17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  <a:endParaRPr lang="x-none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5867AF7-4893-40A1-A661-8263AFB9B470}"/>
              </a:ext>
            </a:extLst>
          </p:cNvPr>
          <p:cNvSpPr txBox="1"/>
          <p:nvPr/>
        </p:nvSpPr>
        <p:spPr>
          <a:xfrm>
            <a:off x="9046405" y="2625314"/>
            <a:ext cx="2521491" cy="3538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700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</a:t>
            </a:r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 x;</a:t>
            </a:r>
            <a:endParaRPr lang="x-none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2350FE2-C57A-483E-8187-717C08F90A7C}"/>
              </a:ext>
            </a:extLst>
          </p:cNvPr>
          <p:cNvSpPr txBox="1"/>
          <p:nvPr/>
        </p:nvSpPr>
        <p:spPr>
          <a:xfrm>
            <a:off x="9046405" y="2968742"/>
            <a:ext cx="2521491" cy="3538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700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</a:t>
            </a:r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 main(</a:t>
            </a:r>
            <a:r>
              <a:rPr lang="en-US" sz="1700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void</a:t>
            </a:r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) {</a:t>
            </a:r>
            <a:endParaRPr lang="x-none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C431E3C-C5B0-4542-9E0B-3DAEB6839C8F}"/>
              </a:ext>
            </a:extLst>
          </p:cNvPr>
          <p:cNvSpPr txBox="1"/>
          <p:nvPr/>
        </p:nvSpPr>
        <p:spPr>
          <a:xfrm>
            <a:off x="9046405" y="3318107"/>
            <a:ext cx="2521491" cy="3538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sz="1700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</a:t>
            </a:r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 b, sum;</a:t>
            </a:r>
            <a:endParaRPr lang="x-none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CBF0619-35E3-4D7E-8142-1CF6FF79292B}"/>
              </a:ext>
            </a:extLst>
          </p:cNvPr>
          <p:cNvSpPr txBox="1"/>
          <p:nvPr/>
        </p:nvSpPr>
        <p:spPr>
          <a:xfrm>
            <a:off x="9046405" y="3661369"/>
            <a:ext cx="2521491" cy="3538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    b = </a:t>
            </a:r>
            <a:r>
              <a:rPr lang="en-US" sz="17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  <a:endParaRPr lang="x-none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2EAB613-AAA0-46D3-9390-830FB94135D9}"/>
              </a:ext>
            </a:extLst>
          </p:cNvPr>
          <p:cNvSpPr txBox="1"/>
          <p:nvPr/>
        </p:nvSpPr>
        <p:spPr>
          <a:xfrm>
            <a:off x="9046405" y="4009598"/>
            <a:ext cx="2521491" cy="3538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    sum = a + b;</a:t>
            </a:r>
            <a:endParaRPr lang="x-none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21C94BD-8D0E-4742-A163-66D0038E6A40}"/>
              </a:ext>
            </a:extLst>
          </p:cNvPr>
          <p:cNvSpPr txBox="1"/>
          <p:nvPr/>
        </p:nvSpPr>
        <p:spPr>
          <a:xfrm>
            <a:off x="9046405" y="4705358"/>
            <a:ext cx="2521491" cy="3538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sz="17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printf</a:t>
            </a:r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7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“%d\n”</a:t>
            </a:r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, sum);</a:t>
            </a:r>
            <a:endParaRPr lang="x-none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AB9F6CA-006B-49E0-87DD-35C3B3937B73}"/>
              </a:ext>
            </a:extLst>
          </p:cNvPr>
          <p:cNvSpPr txBox="1"/>
          <p:nvPr/>
        </p:nvSpPr>
        <p:spPr>
          <a:xfrm>
            <a:off x="9046405" y="4360619"/>
            <a:ext cx="2521491" cy="3538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700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char*</a:t>
            </a:r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 y = </a:t>
            </a:r>
            <a:r>
              <a:rPr lang="en-US" sz="17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malloc</a:t>
            </a:r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7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);</a:t>
            </a:r>
            <a:endParaRPr lang="x-none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70B6429-00FA-4CDA-9036-79A937A5C50F}"/>
              </a:ext>
            </a:extLst>
          </p:cNvPr>
          <p:cNvSpPr txBox="1"/>
          <p:nvPr/>
        </p:nvSpPr>
        <p:spPr>
          <a:xfrm>
            <a:off x="9046405" y="5059255"/>
            <a:ext cx="2521491" cy="3538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sz="17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exit</a:t>
            </a:r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7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);</a:t>
            </a:r>
            <a:endParaRPr lang="x-none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E7E8AFF-FEF0-4B68-9A5A-11639F933622}"/>
              </a:ext>
            </a:extLst>
          </p:cNvPr>
          <p:cNvSpPr txBox="1"/>
          <p:nvPr/>
        </p:nvSpPr>
        <p:spPr>
          <a:xfrm>
            <a:off x="9046405" y="5401119"/>
            <a:ext cx="2521491" cy="3538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x-none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21BCAA7-0D30-4F07-A0EC-FF2FB53D2057}"/>
              </a:ext>
            </a:extLst>
          </p:cNvPr>
          <p:cNvSpPr/>
          <p:nvPr/>
        </p:nvSpPr>
        <p:spPr>
          <a:xfrm>
            <a:off x="5724013" y="6001091"/>
            <a:ext cx="2406003" cy="36507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Text (code)</a:t>
            </a:r>
            <a:endParaRPr lang="x-none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293D0CB-24AA-413F-884D-C70D9F1D72F6}"/>
              </a:ext>
            </a:extLst>
          </p:cNvPr>
          <p:cNvSpPr/>
          <p:nvPr/>
        </p:nvSpPr>
        <p:spPr>
          <a:xfrm>
            <a:off x="5724013" y="5618335"/>
            <a:ext cx="2406003" cy="36507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Initialized data</a:t>
            </a:r>
            <a:endParaRPr lang="x-none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A087D4C-5708-45B0-9E02-78E89A936780}"/>
              </a:ext>
            </a:extLst>
          </p:cNvPr>
          <p:cNvSpPr/>
          <p:nvPr/>
        </p:nvSpPr>
        <p:spPr>
          <a:xfrm>
            <a:off x="5724013" y="5237044"/>
            <a:ext cx="2406003" cy="365077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Un-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init.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Data (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bss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x-none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89C4CB9-3B65-46C8-9104-F8B068DDFB49}"/>
              </a:ext>
            </a:extLst>
          </p:cNvPr>
          <p:cNvSpPr/>
          <p:nvPr/>
        </p:nvSpPr>
        <p:spPr>
          <a:xfrm>
            <a:off x="5724013" y="1627107"/>
            <a:ext cx="2406003" cy="73016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Command-line </a:t>
            </a:r>
          </a:p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arguments</a:t>
            </a:r>
            <a:endParaRPr lang="x-none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1C7AA06-79D6-4F93-8C05-AA820ECF1B4A}"/>
              </a:ext>
            </a:extLst>
          </p:cNvPr>
          <p:cNvSpPr/>
          <p:nvPr/>
        </p:nvSpPr>
        <p:spPr>
          <a:xfrm>
            <a:off x="5724012" y="4500734"/>
            <a:ext cx="2406003" cy="73016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Heap</a:t>
            </a:r>
            <a:endParaRPr lang="x-none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0C1A73A-7007-40CE-BEE7-26E379CCDC1A}"/>
              </a:ext>
            </a:extLst>
          </p:cNvPr>
          <p:cNvSpPr/>
          <p:nvPr/>
        </p:nvSpPr>
        <p:spPr>
          <a:xfrm>
            <a:off x="5724013" y="2365222"/>
            <a:ext cx="2406003" cy="7301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Stack</a:t>
            </a:r>
            <a:endParaRPr lang="x-none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C18F37A-01F9-4D06-B2A7-9C86760F5EBC}"/>
              </a:ext>
            </a:extLst>
          </p:cNvPr>
          <p:cNvSpPr/>
          <p:nvPr/>
        </p:nvSpPr>
        <p:spPr>
          <a:xfrm>
            <a:off x="5724012" y="3601019"/>
            <a:ext cx="2406003" cy="26334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MMS</a:t>
            </a:r>
            <a:endParaRPr lang="x-none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10D52A9-2A5F-4296-8DF6-DDB3B48AB7D1}"/>
              </a:ext>
            </a:extLst>
          </p:cNvPr>
          <p:cNvSpPr/>
          <p:nvPr/>
        </p:nvSpPr>
        <p:spPr>
          <a:xfrm>
            <a:off x="6574520" y="6037068"/>
            <a:ext cx="704987" cy="2948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PC</a:t>
            </a:r>
            <a:endParaRPr lang="x-none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FEB32DF-BE85-4FFE-8864-F0BF7F88D802}"/>
              </a:ext>
            </a:extLst>
          </p:cNvPr>
          <p:cNvSpPr/>
          <p:nvPr/>
        </p:nvSpPr>
        <p:spPr>
          <a:xfrm>
            <a:off x="6574520" y="5653444"/>
            <a:ext cx="704987" cy="2948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a:1</a:t>
            </a:r>
            <a:endParaRPr lang="x-none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C64E681-E109-4367-8632-76BC70BF5F3B}"/>
              </a:ext>
            </a:extLst>
          </p:cNvPr>
          <p:cNvSpPr/>
          <p:nvPr/>
        </p:nvSpPr>
        <p:spPr>
          <a:xfrm>
            <a:off x="6574518" y="5272153"/>
            <a:ext cx="704987" cy="2948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x:0</a:t>
            </a:r>
            <a:endParaRPr lang="x-none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5A6990B6-9BE9-49E1-BA0D-B8D3EFA8D86B}"/>
              </a:ext>
            </a:extLst>
          </p:cNvPr>
          <p:cNvSpPr/>
          <p:nvPr/>
        </p:nvSpPr>
        <p:spPr>
          <a:xfrm>
            <a:off x="6338807" y="2744707"/>
            <a:ext cx="1151288" cy="2948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sum:xx</a:t>
            </a:r>
            <a:endParaRPr lang="x-none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6952311D-15DB-44A1-BD34-86496B38AFCA}"/>
              </a:ext>
            </a:extLst>
          </p:cNvPr>
          <p:cNvSpPr/>
          <p:nvPr/>
        </p:nvSpPr>
        <p:spPr>
          <a:xfrm>
            <a:off x="6561959" y="2403559"/>
            <a:ext cx="704987" cy="2948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b:xx</a:t>
            </a:r>
            <a:endParaRPr lang="x-none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E66F18DE-303F-4255-BA92-F90435733931}"/>
              </a:ext>
            </a:extLst>
          </p:cNvPr>
          <p:cNvSpPr/>
          <p:nvPr/>
        </p:nvSpPr>
        <p:spPr>
          <a:xfrm>
            <a:off x="6561958" y="2402930"/>
            <a:ext cx="704987" cy="2948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b:2</a:t>
            </a:r>
            <a:endParaRPr lang="x-none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DEC9DB44-08D8-44C8-A740-E3EBC352490A}"/>
              </a:ext>
            </a:extLst>
          </p:cNvPr>
          <p:cNvSpPr/>
          <p:nvPr/>
        </p:nvSpPr>
        <p:spPr>
          <a:xfrm>
            <a:off x="6338805" y="2739185"/>
            <a:ext cx="1151288" cy="2948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sum:3</a:t>
            </a:r>
            <a:endParaRPr lang="x-none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Arrow: Right 43">
            <a:extLst>
              <a:ext uri="{FF2B5EF4-FFF2-40B4-BE49-F238E27FC236}">
                <a16:creationId xmlns:a16="http://schemas.microsoft.com/office/drawing/2014/main" id="{76642E9A-5CC5-4B5F-A19E-5E0C7A798C09}"/>
              </a:ext>
            </a:extLst>
          </p:cNvPr>
          <p:cNvSpPr/>
          <p:nvPr/>
        </p:nvSpPr>
        <p:spPr>
          <a:xfrm>
            <a:off x="8569036" y="4431703"/>
            <a:ext cx="452328" cy="21172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9098494-599C-4D0E-B415-6F6B2CE9B387}"/>
              </a:ext>
            </a:extLst>
          </p:cNvPr>
          <p:cNvSpPr txBox="1"/>
          <p:nvPr/>
        </p:nvSpPr>
        <p:spPr>
          <a:xfrm>
            <a:off x="5666265" y="5994546"/>
            <a:ext cx="2521491" cy="3538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700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char*</a:t>
            </a:r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 y = </a:t>
            </a:r>
            <a:r>
              <a:rPr lang="en-US" sz="17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malloc</a:t>
            </a:r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7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);</a:t>
            </a:r>
            <a:endParaRPr lang="x-none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DE4D240-4DAB-4307-888B-DBEBA3C4364C}"/>
              </a:ext>
            </a:extLst>
          </p:cNvPr>
          <p:cNvCxnSpPr>
            <a:cxnSpLocks/>
            <a:endCxn id="30" idx="1"/>
          </p:cNvCxnSpPr>
          <p:nvPr/>
        </p:nvCxnSpPr>
        <p:spPr>
          <a:xfrm flipV="1">
            <a:off x="3630010" y="2730302"/>
            <a:ext cx="2094003" cy="1279295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54220612-14C6-4420-A996-0B29A44D3ABD}"/>
              </a:ext>
            </a:extLst>
          </p:cNvPr>
          <p:cNvSpPr/>
          <p:nvPr/>
        </p:nvSpPr>
        <p:spPr>
          <a:xfrm>
            <a:off x="6230092" y="3087878"/>
            <a:ext cx="1393836" cy="2948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y:xx</a:t>
            </a:r>
            <a:endParaRPr lang="x-none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889C7E42-313E-4E0A-B9C9-3EE48B4A106E}"/>
              </a:ext>
            </a:extLst>
          </p:cNvPr>
          <p:cNvCxnSpPr>
            <a:cxnSpLocks/>
          </p:cNvCxnSpPr>
          <p:nvPr/>
        </p:nvCxnSpPr>
        <p:spPr>
          <a:xfrm>
            <a:off x="3628471" y="4010692"/>
            <a:ext cx="2064232" cy="781997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1C6DC7C5-8E3C-4BBD-8C7F-90ABD16E2926}"/>
              </a:ext>
            </a:extLst>
          </p:cNvPr>
          <p:cNvCxnSpPr>
            <a:cxnSpLocks/>
            <a:endCxn id="31" idx="1"/>
          </p:cNvCxnSpPr>
          <p:nvPr/>
        </p:nvCxnSpPr>
        <p:spPr>
          <a:xfrm flipV="1">
            <a:off x="3630009" y="3732693"/>
            <a:ext cx="2094004" cy="30156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>
            <a:extLst>
              <a:ext uri="{FF2B5EF4-FFF2-40B4-BE49-F238E27FC236}">
                <a16:creationId xmlns:a16="http://schemas.microsoft.com/office/drawing/2014/main" id="{152F5DE1-80DF-44AC-8A8F-FEE0EAF681DA}"/>
              </a:ext>
            </a:extLst>
          </p:cNvPr>
          <p:cNvSpPr/>
          <p:nvPr/>
        </p:nvSpPr>
        <p:spPr>
          <a:xfrm>
            <a:off x="2041578" y="4186546"/>
            <a:ext cx="704987" cy="2948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  <a:endParaRPr lang="x-none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9F131313-D7D6-4693-B625-18EA4F2B4E94}"/>
              </a:ext>
            </a:extLst>
          </p:cNvPr>
          <p:cNvCxnSpPr>
            <a:cxnSpLocks/>
          </p:cNvCxnSpPr>
          <p:nvPr/>
        </p:nvCxnSpPr>
        <p:spPr>
          <a:xfrm flipV="1">
            <a:off x="3630007" y="3715318"/>
            <a:ext cx="2061161" cy="318936"/>
          </a:xfrm>
          <a:prstGeom prst="straightConnector1">
            <a:avLst/>
          </a:prstGeom>
          <a:ln w="762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 62">
            <a:extLst>
              <a:ext uri="{FF2B5EF4-FFF2-40B4-BE49-F238E27FC236}">
                <a16:creationId xmlns:a16="http://schemas.microsoft.com/office/drawing/2014/main" id="{E00FD91C-6076-41D3-9C4D-44F7DFD5A1A7}"/>
              </a:ext>
            </a:extLst>
          </p:cNvPr>
          <p:cNvSpPr/>
          <p:nvPr/>
        </p:nvSpPr>
        <p:spPr>
          <a:xfrm>
            <a:off x="6351026" y="3575875"/>
            <a:ext cx="1132994" cy="2948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malloc</a:t>
            </a:r>
            <a:endParaRPr lang="x-none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B050F09A-86C5-4FB3-B278-23665D42705A}"/>
              </a:ext>
            </a:extLst>
          </p:cNvPr>
          <p:cNvSpPr/>
          <p:nvPr/>
        </p:nvSpPr>
        <p:spPr>
          <a:xfrm>
            <a:off x="6230092" y="3084806"/>
            <a:ext cx="1393836" cy="2948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y:0x3F</a:t>
            </a:r>
            <a:endParaRPr lang="x-none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5" name="Arrow: Curved Right 64">
            <a:extLst>
              <a:ext uri="{FF2B5EF4-FFF2-40B4-BE49-F238E27FC236}">
                <a16:creationId xmlns:a16="http://schemas.microsoft.com/office/drawing/2014/main" id="{D598DB9E-20B3-4287-AAAB-DF663E5B250E}"/>
              </a:ext>
            </a:extLst>
          </p:cNvPr>
          <p:cNvSpPr/>
          <p:nvPr/>
        </p:nvSpPr>
        <p:spPr>
          <a:xfrm>
            <a:off x="5809598" y="3173990"/>
            <a:ext cx="387649" cy="1827680"/>
          </a:xfrm>
          <a:prstGeom prst="curved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sz="20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831D1B77-522A-4F60-9A4E-AF92181947F9}"/>
              </a:ext>
            </a:extLst>
          </p:cNvPr>
          <p:cNvSpPr/>
          <p:nvPr/>
        </p:nvSpPr>
        <p:spPr>
          <a:xfrm>
            <a:off x="6230092" y="4722223"/>
            <a:ext cx="1393836" cy="2948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10 bytes</a:t>
            </a:r>
            <a:endParaRPr lang="x-none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D34D2CA-D86F-2843-B4DA-A1892FC1998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1C95BFBB-7D5E-B740-9A17-27D9F8C2B5E7}" type="datetime1">
              <a:rPr lang="sv-SE" smtClean="0"/>
              <a:t>2022-08-28</a:t>
            </a:fld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B3CC11-208A-E840-95CD-E4AAA259BE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40341A-40C9-41D9-BFD1-EED7F52E8A31}" type="slidenum">
              <a:rPr lang="x-none" smtClean="0"/>
              <a:t>32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4057584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81187E-6 1.48148E-6 L -0.37417 -0.31505 " pathEditMode="relative" rAng="0" ptsTypes="AA">
                                      <p:cBhvr>
                                        <p:cTn id="1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709" y="-1576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5" grpId="0" animBg="1"/>
      <p:bldP spid="45" grpId="1" animBg="1"/>
      <p:bldP spid="45" grpId="2" animBg="1"/>
      <p:bldP spid="51" grpId="0" animBg="1"/>
      <p:bldP spid="61" grpId="0" animBg="1"/>
      <p:bldP spid="61" grpId="1" animBg="1"/>
      <p:bldP spid="63" grpId="0" animBg="1"/>
      <p:bldP spid="63" grpId="1" animBg="1"/>
      <p:bldP spid="64" grpId="0" animBg="1"/>
      <p:bldP spid="65" grpId="0" animBg="1"/>
      <p:bldP spid="65" grpId="1" animBg="1"/>
      <p:bldP spid="66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5B3F7-BE02-4C0C-862A-7CB04729B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Execution of a simple program</a:t>
            </a:r>
            <a:endParaRPr lang="x-none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634C7F0-C62B-4EB8-904B-A1A2D816904B}"/>
              </a:ext>
            </a:extLst>
          </p:cNvPr>
          <p:cNvSpPr/>
          <p:nvPr/>
        </p:nvSpPr>
        <p:spPr>
          <a:xfrm>
            <a:off x="1587293" y="3219850"/>
            <a:ext cx="1549198" cy="15535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CPU</a:t>
            </a:r>
            <a:endParaRPr lang="x-none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DB2CCA-18CE-4FE8-9DB5-04DCA38CB97D}"/>
              </a:ext>
            </a:extLst>
          </p:cNvPr>
          <p:cNvSpPr/>
          <p:nvPr/>
        </p:nvSpPr>
        <p:spPr>
          <a:xfrm>
            <a:off x="5724012" y="1627107"/>
            <a:ext cx="2406003" cy="473906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1DE4D21F-7F1C-4F14-AAA8-7FC65C46E3FE}"/>
              </a:ext>
            </a:extLst>
          </p:cNvPr>
          <p:cNvSpPr/>
          <p:nvPr/>
        </p:nvSpPr>
        <p:spPr>
          <a:xfrm>
            <a:off x="5079204" y="6223865"/>
            <a:ext cx="452328" cy="2117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83F7F54-F62E-4E8A-A604-0B959EDF98FC}"/>
              </a:ext>
            </a:extLst>
          </p:cNvPr>
          <p:cNvSpPr txBox="1"/>
          <p:nvPr/>
        </p:nvSpPr>
        <p:spPr>
          <a:xfrm>
            <a:off x="3420450" y="5756558"/>
            <a:ext cx="1638377" cy="7077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Low address</a:t>
            </a:r>
          </a:p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0x00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x-none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6343EA8F-5A13-4878-9B36-4944189A9990}"/>
              </a:ext>
            </a:extLst>
          </p:cNvPr>
          <p:cNvSpPr/>
          <p:nvPr/>
        </p:nvSpPr>
        <p:spPr>
          <a:xfrm>
            <a:off x="5079204" y="1521243"/>
            <a:ext cx="452328" cy="2117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5DDFAFA-C312-4560-8ECC-8B05EE8AB228}"/>
              </a:ext>
            </a:extLst>
          </p:cNvPr>
          <p:cNvSpPr txBox="1"/>
          <p:nvPr/>
        </p:nvSpPr>
        <p:spPr>
          <a:xfrm>
            <a:off x="3334966" y="1427078"/>
            <a:ext cx="1696077" cy="7077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High address</a:t>
            </a:r>
          </a:p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0xFF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x-none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CAE6E0-4C06-457D-919F-0DD0DE616C73}"/>
              </a:ext>
            </a:extLst>
          </p:cNvPr>
          <p:cNvSpPr/>
          <p:nvPr/>
        </p:nvSpPr>
        <p:spPr>
          <a:xfrm>
            <a:off x="9636428" y="2917828"/>
            <a:ext cx="1549198" cy="2157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Disk</a:t>
            </a:r>
            <a:endParaRPr lang="x-none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ABC4777-F436-42C2-98D4-9B97D1A01982}"/>
              </a:ext>
            </a:extLst>
          </p:cNvPr>
          <p:cNvSpPr txBox="1"/>
          <p:nvPr/>
        </p:nvSpPr>
        <p:spPr>
          <a:xfrm>
            <a:off x="9046405" y="2271417"/>
            <a:ext cx="2521491" cy="3538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700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</a:t>
            </a:r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 a = </a:t>
            </a:r>
            <a:r>
              <a:rPr lang="en-US" sz="17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  <a:endParaRPr lang="x-none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5867AF7-4893-40A1-A661-8263AFB9B470}"/>
              </a:ext>
            </a:extLst>
          </p:cNvPr>
          <p:cNvSpPr txBox="1"/>
          <p:nvPr/>
        </p:nvSpPr>
        <p:spPr>
          <a:xfrm>
            <a:off x="9046405" y="2625314"/>
            <a:ext cx="2521491" cy="3538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700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</a:t>
            </a:r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 x;</a:t>
            </a:r>
            <a:endParaRPr lang="x-none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2350FE2-C57A-483E-8187-717C08F90A7C}"/>
              </a:ext>
            </a:extLst>
          </p:cNvPr>
          <p:cNvSpPr txBox="1"/>
          <p:nvPr/>
        </p:nvSpPr>
        <p:spPr>
          <a:xfrm>
            <a:off x="9046405" y="2968742"/>
            <a:ext cx="2521491" cy="3538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700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</a:t>
            </a:r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 main(</a:t>
            </a:r>
            <a:r>
              <a:rPr lang="en-US" sz="1700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void</a:t>
            </a:r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) {</a:t>
            </a:r>
            <a:endParaRPr lang="x-none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C431E3C-C5B0-4542-9E0B-3DAEB6839C8F}"/>
              </a:ext>
            </a:extLst>
          </p:cNvPr>
          <p:cNvSpPr txBox="1"/>
          <p:nvPr/>
        </p:nvSpPr>
        <p:spPr>
          <a:xfrm>
            <a:off x="9046405" y="3318107"/>
            <a:ext cx="2521491" cy="3538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sz="1700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</a:t>
            </a:r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 b, sum;</a:t>
            </a:r>
            <a:endParaRPr lang="x-none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CBF0619-35E3-4D7E-8142-1CF6FF79292B}"/>
              </a:ext>
            </a:extLst>
          </p:cNvPr>
          <p:cNvSpPr txBox="1"/>
          <p:nvPr/>
        </p:nvSpPr>
        <p:spPr>
          <a:xfrm>
            <a:off x="9046405" y="3661369"/>
            <a:ext cx="2521491" cy="3538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    b = </a:t>
            </a:r>
            <a:r>
              <a:rPr lang="en-US" sz="17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  <a:endParaRPr lang="x-none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2EAB613-AAA0-46D3-9390-830FB94135D9}"/>
              </a:ext>
            </a:extLst>
          </p:cNvPr>
          <p:cNvSpPr txBox="1"/>
          <p:nvPr/>
        </p:nvSpPr>
        <p:spPr>
          <a:xfrm>
            <a:off x="9046405" y="4009598"/>
            <a:ext cx="2521491" cy="3538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    sum = a + b;</a:t>
            </a:r>
            <a:endParaRPr lang="x-none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21C94BD-8D0E-4742-A163-66D0038E6A40}"/>
              </a:ext>
            </a:extLst>
          </p:cNvPr>
          <p:cNvSpPr txBox="1"/>
          <p:nvPr/>
        </p:nvSpPr>
        <p:spPr>
          <a:xfrm>
            <a:off x="9046405" y="4705358"/>
            <a:ext cx="2521491" cy="3538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sz="17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printf</a:t>
            </a:r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7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“%d\n”</a:t>
            </a:r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, sum);</a:t>
            </a:r>
            <a:endParaRPr lang="x-none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AB9F6CA-006B-49E0-87DD-35C3B3937B73}"/>
              </a:ext>
            </a:extLst>
          </p:cNvPr>
          <p:cNvSpPr txBox="1"/>
          <p:nvPr/>
        </p:nvSpPr>
        <p:spPr>
          <a:xfrm>
            <a:off x="9046405" y="4360619"/>
            <a:ext cx="2521491" cy="3538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700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char*</a:t>
            </a:r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 y = </a:t>
            </a:r>
            <a:r>
              <a:rPr lang="en-US" sz="17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malloc</a:t>
            </a:r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7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);</a:t>
            </a:r>
            <a:endParaRPr lang="x-none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70B6429-00FA-4CDA-9036-79A937A5C50F}"/>
              </a:ext>
            </a:extLst>
          </p:cNvPr>
          <p:cNvSpPr txBox="1"/>
          <p:nvPr/>
        </p:nvSpPr>
        <p:spPr>
          <a:xfrm>
            <a:off x="9046405" y="5059255"/>
            <a:ext cx="2521491" cy="3538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sz="17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exit</a:t>
            </a:r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7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);</a:t>
            </a:r>
            <a:endParaRPr lang="x-none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E7E8AFF-FEF0-4B68-9A5A-11639F933622}"/>
              </a:ext>
            </a:extLst>
          </p:cNvPr>
          <p:cNvSpPr txBox="1"/>
          <p:nvPr/>
        </p:nvSpPr>
        <p:spPr>
          <a:xfrm>
            <a:off x="9046405" y="5401119"/>
            <a:ext cx="2521491" cy="3538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x-none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21BCAA7-0D30-4F07-A0EC-FF2FB53D2057}"/>
              </a:ext>
            </a:extLst>
          </p:cNvPr>
          <p:cNvSpPr/>
          <p:nvPr/>
        </p:nvSpPr>
        <p:spPr>
          <a:xfrm>
            <a:off x="5724013" y="6001091"/>
            <a:ext cx="2406003" cy="36507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Text (code)</a:t>
            </a:r>
            <a:endParaRPr lang="x-none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293D0CB-24AA-413F-884D-C70D9F1D72F6}"/>
              </a:ext>
            </a:extLst>
          </p:cNvPr>
          <p:cNvSpPr/>
          <p:nvPr/>
        </p:nvSpPr>
        <p:spPr>
          <a:xfrm>
            <a:off x="5724013" y="5618335"/>
            <a:ext cx="2406003" cy="36507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Initialized data</a:t>
            </a:r>
            <a:endParaRPr lang="x-none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A087D4C-5708-45B0-9E02-78E89A936780}"/>
              </a:ext>
            </a:extLst>
          </p:cNvPr>
          <p:cNvSpPr/>
          <p:nvPr/>
        </p:nvSpPr>
        <p:spPr>
          <a:xfrm>
            <a:off x="5724013" y="5237044"/>
            <a:ext cx="2406003" cy="365077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Un-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init.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Data (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bss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x-none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89C4CB9-3B65-46C8-9104-F8B068DDFB49}"/>
              </a:ext>
            </a:extLst>
          </p:cNvPr>
          <p:cNvSpPr/>
          <p:nvPr/>
        </p:nvSpPr>
        <p:spPr>
          <a:xfrm>
            <a:off x="5724013" y="1627107"/>
            <a:ext cx="2406003" cy="73016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Command-line </a:t>
            </a:r>
          </a:p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arguments</a:t>
            </a:r>
            <a:endParaRPr lang="x-none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1C7AA06-79D6-4F93-8C05-AA820ECF1B4A}"/>
              </a:ext>
            </a:extLst>
          </p:cNvPr>
          <p:cNvSpPr/>
          <p:nvPr/>
        </p:nvSpPr>
        <p:spPr>
          <a:xfrm>
            <a:off x="5724012" y="4500734"/>
            <a:ext cx="2406003" cy="73016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Heap</a:t>
            </a:r>
            <a:endParaRPr lang="x-none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0C1A73A-7007-40CE-BEE7-26E379CCDC1A}"/>
              </a:ext>
            </a:extLst>
          </p:cNvPr>
          <p:cNvSpPr/>
          <p:nvPr/>
        </p:nvSpPr>
        <p:spPr>
          <a:xfrm>
            <a:off x="5724013" y="2365222"/>
            <a:ext cx="2406003" cy="7301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Stack</a:t>
            </a:r>
            <a:endParaRPr lang="x-none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C18F37A-01F9-4D06-B2A7-9C86760F5EBC}"/>
              </a:ext>
            </a:extLst>
          </p:cNvPr>
          <p:cNvSpPr/>
          <p:nvPr/>
        </p:nvSpPr>
        <p:spPr>
          <a:xfrm>
            <a:off x="5724012" y="3601019"/>
            <a:ext cx="2406003" cy="26334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MMS</a:t>
            </a:r>
            <a:endParaRPr lang="x-none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10D52A9-2A5F-4296-8DF6-DDB3B48AB7D1}"/>
              </a:ext>
            </a:extLst>
          </p:cNvPr>
          <p:cNvSpPr/>
          <p:nvPr/>
        </p:nvSpPr>
        <p:spPr>
          <a:xfrm>
            <a:off x="6574520" y="6037068"/>
            <a:ext cx="704987" cy="2948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PC</a:t>
            </a:r>
            <a:endParaRPr lang="x-none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FEB32DF-BE85-4FFE-8864-F0BF7F88D802}"/>
              </a:ext>
            </a:extLst>
          </p:cNvPr>
          <p:cNvSpPr/>
          <p:nvPr/>
        </p:nvSpPr>
        <p:spPr>
          <a:xfrm>
            <a:off x="6574520" y="5653444"/>
            <a:ext cx="704987" cy="2948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a:1</a:t>
            </a:r>
            <a:endParaRPr lang="x-none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C64E681-E109-4367-8632-76BC70BF5F3B}"/>
              </a:ext>
            </a:extLst>
          </p:cNvPr>
          <p:cNvSpPr/>
          <p:nvPr/>
        </p:nvSpPr>
        <p:spPr>
          <a:xfrm>
            <a:off x="6574518" y="5272153"/>
            <a:ext cx="704987" cy="2948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x:0</a:t>
            </a:r>
            <a:endParaRPr lang="x-none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5A6990B6-9BE9-49E1-BA0D-B8D3EFA8D86B}"/>
              </a:ext>
            </a:extLst>
          </p:cNvPr>
          <p:cNvSpPr/>
          <p:nvPr/>
        </p:nvSpPr>
        <p:spPr>
          <a:xfrm>
            <a:off x="6338807" y="2744707"/>
            <a:ext cx="1151288" cy="2948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sum:xx</a:t>
            </a:r>
            <a:endParaRPr lang="x-none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6952311D-15DB-44A1-BD34-86496B38AFCA}"/>
              </a:ext>
            </a:extLst>
          </p:cNvPr>
          <p:cNvSpPr/>
          <p:nvPr/>
        </p:nvSpPr>
        <p:spPr>
          <a:xfrm>
            <a:off x="6561959" y="2403559"/>
            <a:ext cx="704987" cy="2948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b:xx</a:t>
            </a:r>
            <a:endParaRPr lang="x-none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E66F18DE-303F-4255-BA92-F90435733931}"/>
              </a:ext>
            </a:extLst>
          </p:cNvPr>
          <p:cNvSpPr/>
          <p:nvPr/>
        </p:nvSpPr>
        <p:spPr>
          <a:xfrm>
            <a:off x="6561958" y="2402930"/>
            <a:ext cx="704987" cy="2948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b:2</a:t>
            </a:r>
            <a:endParaRPr lang="x-none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DEC9DB44-08D8-44C8-A740-E3EBC352490A}"/>
              </a:ext>
            </a:extLst>
          </p:cNvPr>
          <p:cNvSpPr/>
          <p:nvPr/>
        </p:nvSpPr>
        <p:spPr>
          <a:xfrm>
            <a:off x="6338805" y="2739185"/>
            <a:ext cx="1151288" cy="2948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sum:3</a:t>
            </a:r>
            <a:endParaRPr lang="x-none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54220612-14C6-4420-A996-0B29A44D3ABD}"/>
              </a:ext>
            </a:extLst>
          </p:cNvPr>
          <p:cNvSpPr/>
          <p:nvPr/>
        </p:nvSpPr>
        <p:spPr>
          <a:xfrm>
            <a:off x="6217531" y="4735269"/>
            <a:ext cx="1393836" cy="2948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y:xx</a:t>
            </a:r>
            <a:endParaRPr lang="x-none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B050F09A-86C5-4FB3-B278-23665D42705A}"/>
              </a:ext>
            </a:extLst>
          </p:cNvPr>
          <p:cNvSpPr/>
          <p:nvPr/>
        </p:nvSpPr>
        <p:spPr>
          <a:xfrm>
            <a:off x="6217530" y="4735269"/>
            <a:ext cx="1393836" cy="2948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y:0x3F</a:t>
            </a:r>
            <a:endParaRPr lang="x-none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86A6407-8F81-4E24-9830-3517AD0F4E5E}"/>
              </a:ext>
            </a:extLst>
          </p:cNvPr>
          <p:cNvSpPr txBox="1"/>
          <p:nvPr/>
        </p:nvSpPr>
        <p:spPr>
          <a:xfrm>
            <a:off x="5653702" y="5999625"/>
            <a:ext cx="2521491" cy="3538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sz="17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printf</a:t>
            </a:r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7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“%d\n”</a:t>
            </a:r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, sum);</a:t>
            </a:r>
            <a:endParaRPr lang="x-none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706B2474-A1EC-4F62-831C-31B0FF250D70}"/>
              </a:ext>
            </a:extLst>
          </p:cNvPr>
          <p:cNvCxnSpPr>
            <a:cxnSpLocks/>
            <a:endCxn id="31" idx="1"/>
          </p:cNvCxnSpPr>
          <p:nvPr/>
        </p:nvCxnSpPr>
        <p:spPr>
          <a:xfrm flipV="1">
            <a:off x="3642611" y="3732694"/>
            <a:ext cx="2081401" cy="331224"/>
          </a:xfrm>
          <a:prstGeom prst="straightConnector1">
            <a:avLst/>
          </a:prstGeom>
          <a:ln w="762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EC48C3F4-ED75-4CA6-B78C-85D2EDB0DA76}"/>
              </a:ext>
            </a:extLst>
          </p:cNvPr>
          <p:cNvSpPr/>
          <p:nvPr/>
        </p:nvSpPr>
        <p:spPr>
          <a:xfrm>
            <a:off x="6357099" y="3601019"/>
            <a:ext cx="1132994" cy="2948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printf</a:t>
            </a:r>
            <a:endParaRPr lang="x-none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Arrow: Curved Right 52">
            <a:extLst>
              <a:ext uri="{FF2B5EF4-FFF2-40B4-BE49-F238E27FC236}">
                <a16:creationId xmlns:a16="http://schemas.microsoft.com/office/drawing/2014/main" id="{192D2961-4018-40C8-8308-09FF575EDE04}"/>
              </a:ext>
            </a:extLst>
          </p:cNvPr>
          <p:cNvSpPr/>
          <p:nvPr/>
        </p:nvSpPr>
        <p:spPr>
          <a:xfrm>
            <a:off x="5868264" y="2867639"/>
            <a:ext cx="387649" cy="970826"/>
          </a:xfrm>
          <a:prstGeom prst="curved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sz="20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" name="Arrow: Right 54">
            <a:extLst>
              <a:ext uri="{FF2B5EF4-FFF2-40B4-BE49-F238E27FC236}">
                <a16:creationId xmlns:a16="http://schemas.microsoft.com/office/drawing/2014/main" id="{473D2F06-2E07-4865-A529-E639267995E9}"/>
              </a:ext>
            </a:extLst>
          </p:cNvPr>
          <p:cNvSpPr/>
          <p:nvPr/>
        </p:nvSpPr>
        <p:spPr>
          <a:xfrm>
            <a:off x="8569036" y="4759949"/>
            <a:ext cx="452328" cy="21172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B822BBB0-9688-43C0-83D8-A300E8A6D0C4}"/>
              </a:ext>
            </a:extLst>
          </p:cNvPr>
          <p:cNvSpPr/>
          <p:nvPr/>
        </p:nvSpPr>
        <p:spPr>
          <a:xfrm>
            <a:off x="6230092" y="3084806"/>
            <a:ext cx="1393836" cy="2948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y:0x3F</a:t>
            </a:r>
            <a:endParaRPr lang="x-none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55E69D25-3AD7-4B52-8B5E-77209CD7C5C0}"/>
              </a:ext>
            </a:extLst>
          </p:cNvPr>
          <p:cNvSpPr/>
          <p:nvPr/>
        </p:nvSpPr>
        <p:spPr>
          <a:xfrm>
            <a:off x="6217530" y="4734877"/>
            <a:ext cx="1393836" cy="2948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10 bytes</a:t>
            </a:r>
            <a:endParaRPr lang="x-none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BC24B1-600C-4E47-86C2-0BA1617DB09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5D7C96F8-C91E-2C46-BE40-6EBB1C57E1C7}" type="datetime1">
              <a:rPr lang="sv-SE" smtClean="0"/>
              <a:t>2022-08-28</a:t>
            </a:fld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118FE6-F254-4E43-B5C2-2D3A86388D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40341A-40C9-41D9-BFD1-EED7F52E8A31}" type="slidenum">
              <a:rPr lang="x-none" smtClean="0"/>
              <a:t>33</a:t>
            </a:fld>
            <a:endParaRPr lang="x-none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0A97B77-ADB6-BD44-A30D-80B54E0DC172}"/>
              </a:ext>
            </a:extLst>
          </p:cNvPr>
          <p:cNvSpPr txBox="1"/>
          <p:nvPr/>
        </p:nvSpPr>
        <p:spPr>
          <a:xfrm>
            <a:off x="0" y="3013501"/>
            <a:ext cx="12193588" cy="1569660"/>
          </a:xfrm>
          <a:prstGeom prst="rect">
            <a:avLst/>
          </a:prstGeom>
          <a:solidFill>
            <a:srgbClr val="FFC000"/>
          </a:solidFill>
          <a:ln w="38100" cap="rnd">
            <a:solidFill>
              <a:schemeClr val="tx1"/>
            </a:solidFill>
          </a:ln>
        </p:spPr>
        <p:txBody>
          <a:bodyPr wrap="square">
            <a:spAutoFit/>
          </a:bodyPr>
          <a:lstStyle>
            <a:defPPr>
              <a:defRPr lang="sv-SE"/>
            </a:defPPr>
            <a:lvl1pPr marR="0" lv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3B812F"/>
                </a:solidFill>
                <a:latin typeface="Tahoma"/>
              </a:defRPr>
            </a:lvl1pPr>
          </a:lstStyle>
          <a:p>
            <a:r>
              <a:rPr lang="en-US" sz="48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API and ABI are for general purpose computing.</a:t>
            </a:r>
            <a:endParaRPr lang="en-US" sz="4800" dirty="0">
              <a:solidFill>
                <a:srgbClr val="FF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0174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5708E-6 -4.44444E-6 L -0.37312 -0.31597 " pathEditMode="relative" rAng="0" ptsTypes="AA">
                                      <p:cBhvr>
                                        <p:cTn id="1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656" y="-1581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49" grpId="1" animBg="1"/>
      <p:bldP spid="49" grpId="2" animBg="1"/>
      <p:bldP spid="52" grpId="0" animBg="1"/>
      <p:bldP spid="52" grpId="1" animBg="1"/>
      <p:bldP spid="53" grpId="0" animBg="1"/>
      <p:bldP spid="53" grpId="1" animBg="1"/>
      <p:bldP spid="55" grpId="0" animBg="1"/>
      <p:bldP spid="48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5C348-E1E4-4378-9D19-5459A5843E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GPU for deep learning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89A4C4-075A-48E3-9515-1022BC74E6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4371975" cy="5032375"/>
          </a:xfrm>
        </p:spPr>
        <p:txBody>
          <a:bodyPr>
            <a:normAutofit/>
          </a:bodyPr>
          <a:lstStyle/>
          <a:p>
            <a:r>
              <a:rPr lang="en-US" sz="3200" dirty="0"/>
              <a:t>Nvidia PASCAL GP100 (2016)</a:t>
            </a:r>
          </a:p>
          <a:p>
            <a:pPr lvl="1"/>
            <a:r>
              <a:rPr lang="en-US" sz="2800" dirty="0"/>
              <a:t>10/20 TFLOPS FP32/FP16</a:t>
            </a:r>
          </a:p>
          <a:p>
            <a:pPr lvl="1"/>
            <a:r>
              <a:rPr lang="en-US" sz="2800" dirty="0"/>
              <a:t>16GB HBM – 750 GB/s</a:t>
            </a:r>
          </a:p>
          <a:p>
            <a:pPr lvl="1"/>
            <a:r>
              <a:rPr lang="en-US" sz="2800" dirty="0"/>
              <a:t>300W TDP</a:t>
            </a:r>
          </a:p>
          <a:p>
            <a:pPr lvl="1"/>
            <a:r>
              <a:rPr lang="en-US" sz="2800" dirty="0"/>
              <a:t>16nm process </a:t>
            </a:r>
          </a:p>
          <a:p>
            <a:pPr lvl="1"/>
            <a:r>
              <a:rPr lang="en-US" sz="2800" dirty="0"/>
              <a:t>15.3B Transistors</a:t>
            </a:r>
          </a:p>
          <a:p>
            <a:pPr lvl="1"/>
            <a:r>
              <a:rPr lang="en-US" sz="2800" dirty="0"/>
              <a:t>Die size: 610 mm</a:t>
            </a:r>
            <a:r>
              <a:rPr lang="en-US" sz="2800" baseline="30000" dirty="0"/>
              <a:t>2</a:t>
            </a:r>
            <a:endParaRPr lang="en-SE" sz="2800" baseline="300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4EFAFBC-2D1E-45E2-8CC2-A0E358E90078}"/>
              </a:ext>
            </a:extLst>
          </p:cNvPr>
          <p:cNvSpPr txBox="1">
            <a:spLocks/>
          </p:cNvSpPr>
          <p:nvPr/>
        </p:nvSpPr>
        <p:spPr>
          <a:xfrm>
            <a:off x="6981825" y="1825625"/>
            <a:ext cx="4371975" cy="503237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Nvidia Volta GV100 (2017)</a:t>
            </a:r>
          </a:p>
          <a:p>
            <a:pPr lvl="1"/>
            <a:r>
              <a:rPr lang="en-US" sz="2800" dirty="0"/>
              <a:t>15 FP32 TFLOPS</a:t>
            </a:r>
          </a:p>
          <a:p>
            <a:pPr lvl="1"/>
            <a:r>
              <a:rPr lang="en-US" sz="2800" dirty="0"/>
              <a:t>16GB HBM2 – 900 GB/s</a:t>
            </a:r>
          </a:p>
          <a:p>
            <a:pPr lvl="1"/>
            <a:r>
              <a:rPr lang="en-US" sz="2800" dirty="0"/>
              <a:t>300W TDP</a:t>
            </a:r>
          </a:p>
          <a:p>
            <a:pPr lvl="1"/>
            <a:r>
              <a:rPr lang="en-US" sz="2800" dirty="0"/>
              <a:t>12nm process</a:t>
            </a:r>
          </a:p>
          <a:p>
            <a:pPr lvl="1"/>
            <a:r>
              <a:rPr lang="en-US" sz="2800" dirty="0"/>
              <a:t>21B Transistors</a:t>
            </a:r>
          </a:p>
          <a:p>
            <a:pPr lvl="1"/>
            <a:r>
              <a:rPr lang="en-US" sz="2800" dirty="0"/>
              <a:t>Die size: 815 mm</a:t>
            </a:r>
            <a:r>
              <a:rPr lang="en-US" sz="2800" baseline="30000" dirty="0"/>
              <a:t>2</a:t>
            </a:r>
          </a:p>
          <a:p>
            <a:pPr lvl="1"/>
            <a:r>
              <a:rPr lang="en-US" sz="2800" dirty="0">
                <a:solidFill>
                  <a:srgbClr val="FF0000"/>
                </a:solidFill>
              </a:rPr>
              <a:t>8 new Tensor cores, providing 120 Tensor TFLOPS</a:t>
            </a:r>
          </a:p>
          <a:p>
            <a:pPr lvl="1"/>
            <a:endParaRPr lang="en-US" sz="2800" baseline="3000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A058E2-FFD7-8844-8227-869393C543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3C8F7C-D39B-A844-91E6-04C7A183D3A3}" type="datetime1">
              <a:rPr lang="sv-SE" smtClean="0"/>
              <a:t>2022-08-28</a:t>
            </a:fld>
            <a:endParaRPr lang="en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517E03-404F-4A42-BF26-7163DDB94E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39179-D717-40AA-84A7-D4F2F8028582}" type="slidenum">
              <a:rPr lang="en-SE" smtClean="0"/>
              <a:t>34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554418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5A9C0F-A4BD-407E-9403-61928BEF2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in Volta: Tensor core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F1E61C-8291-412D-B9D7-C098BD1360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Also available in later microarchitecture Turing, Ampere</a:t>
            </a:r>
          </a:p>
          <a:p>
            <a:r>
              <a:rPr lang="en-US" dirty="0"/>
              <a:t>A new instruction that performs 4x4x4 mixed-precision operations per clock</a:t>
            </a:r>
          </a:p>
          <a:p>
            <a:r>
              <a:rPr lang="en-US" dirty="0"/>
              <a:t>12X increase throughput compared to Pascal</a:t>
            </a:r>
          </a:p>
          <a:p>
            <a:r>
              <a:rPr lang="en-US" dirty="0">
                <a:hlinkClick r:id="rId2"/>
              </a:rPr>
              <a:t>https://developer.nvidia.com/blog/inside-volta/</a:t>
            </a:r>
            <a:endParaRPr lang="en-US" dirty="0"/>
          </a:p>
          <a:p>
            <a:endParaRPr lang="en-SE" dirty="0"/>
          </a:p>
        </p:txBody>
      </p:sp>
      <p:pic>
        <p:nvPicPr>
          <p:cNvPr id="3074" name="Picture 2" descr="Figure 8: Tensor Core 4x4x4 matrix multiply and accumulate.">
            <a:extLst>
              <a:ext uri="{FF2B5EF4-FFF2-40B4-BE49-F238E27FC236}">
                <a16:creationId xmlns:a16="http://schemas.microsoft.com/office/drawing/2014/main" id="{3F5E2E49-89D9-46B1-BDBE-264F1A1389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175" y="4333875"/>
            <a:ext cx="9753600" cy="2419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Figure 9: Volta GV100 Tensor Core operation.">
            <a:extLst>
              <a:ext uri="{FF2B5EF4-FFF2-40B4-BE49-F238E27FC236}">
                <a16:creationId xmlns:a16="http://schemas.microsoft.com/office/drawing/2014/main" id="{8ABB42EB-106C-4274-BF00-63028495E1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037" y="365125"/>
            <a:ext cx="9828301" cy="3833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D00BBF1-4161-41E0-8590-267EE8971BB6}"/>
              </a:ext>
            </a:extLst>
          </p:cNvPr>
          <p:cNvSpPr txBox="1"/>
          <p:nvPr/>
        </p:nvSpPr>
        <p:spPr>
          <a:xfrm>
            <a:off x="0" y="3013501"/>
            <a:ext cx="12193588" cy="830997"/>
          </a:xfrm>
          <a:prstGeom prst="rect">
            <a:avLst/>
          </a:prstGeom>
          <a:solidFill>
            <a:srgbClr val="FFC000"/>
          </a:solidFill>
          <a:ln w="38100" cap="rnd">
            <a:solidFill>
              <a:schemeClr val="tx1"/>
            </a:solidFill>
          </a:ln>
        </p:spPr>
        <p:txBody>
          <a:bodyPr wrap="square">
            <a:spAutoFit/>
          </a:bodyPr>
          <a:lstStyle>
            <a:defPPr>
              <a:defRPr lang="sv-SE"/>
            </a:defPPr>
            <a:lvl1pPr marR="0" lv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3B812F"/>
                </a:solidFill>
                <a:latin typeface="Tahoma"/>
              </a:defRPr>
            </a:lvl1pPr>
          </a:lstStyle>
          <a:p>
            <a:r>
              <a:rPr lang="en-US" sz="48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Way better than CPU. </a:t>
            </a:r>
            <a:r>
              <a:rPr lang="en-US" sz="48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But is that all?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975E22-E20B-9944-90F9-C9272910FA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DE6928-A053-474F-BE34-3353C9A6C4C8}" type="datetime1">
              <a:rPr lang="sv-SE" smtClean="0"/>
              <a:t>2022-08-28</a:t>
            </a:fld>
            <a:endParaRPr lang="en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963DA7-868D-6A4C-AF71-AB5E2D198B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39179-D717-40AA-84A7-D4F2F8028582}" type="slidenum">
              <a:rPr lang="en-SE" smtClean="0"/>
              <a:t>35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1514749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20A3D-1C90-4D2B-AFDD-EE454BCB3B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Executing the simple program using GPU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CAD037-351F-4AC3-9E37-95B9AD51E8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1825625"/>
            <a:ext cx="5257800" cy="4832092"/>
          </a:xfrm>
          <a:solidFill>
            <a:schemeClr val="bg2"/>
          </a:solidFill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400" b="1" dirty="0"/>
              <a:t>     __global__ void add(int *a, int *b, int *sum)</a:t>
            </a:r>
          </a:p>
          <a:p>
            <a:pPr marL="0" indent="0">
              <a:buNone/>
            </a:pPr>
            <a:r>
              <a:rPr lang="en-US" sz="1400" b="1" dirty="0"/>
              <a:t>     {</a:t>
            </a:r>
          </a:p>
          <a:p>
            <a:pPr marL="0" indent="0">
              <a:buNone/>
            </a:pPr>
            <a:r>
              <a:rPr lang="en-US" sz="1400" b="1" dirty="0"/>
              <a:t>         *sum = *a + *b;</a:t>
            </a:r>
          </a:p>
          <a:p>
            <a:pPr marL="0" indent="0">
              <a:buNone/>
            </a:pPr>
            <a:r>
              <a:rPr lang="en-US" sz="1400" b="1" dirty="0"/>
              <a:t>     }  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sz="1400" b="1" dirty="0"/>
              <a:t>    int main(void) {</a:t>
            </a:r>
          </a:p>
          <a:p>
            <a:pPr marL="0" indent="0">
              <a:buNone/>
            </a:pPr>
            <a:r>
              <a:rPr lang="en-US" sz="1400" dirty="0"/>
              <a:t>        int a, b, sum;                   // host copies of a, b, sum</a:t>
            </a:r>
          </a:p>
          <a:p>
            <a:pPr marL="0" indent="0">
              <a:buNone/>
            </a:pPr>
            <a:r>
              <a:rPr lang="en-US" sz="1400" dirty="0"/>
              <a:t>        int *</a:t>
            </a:r>
            <a:r>
              <a:rPr lang="en-US" sz="1400" dirty="0" err="1"/>
              <a:t>d_a</a:t>
            </a:r>
            <a:r>
              <a:rPr lang="en-US" sz="1400" dirty="0"/>
              <a:t>, *</a:t>
            </a:r>
            <a:r>
              <a:rPr lang="en-US" sz="1400" dirty="0" err="1"/>
              <a:t>d_b</a:t>
            </a:r>
            <a:r>
              <a:rPr lang="en-US" sz="1400" dirty="0"/>
              <a:t>, *</a:t>
            </a:r>
            <a:r>
              <a:rPr lang="en-US" sz="1400" dirty="0" err="1"/>
              <a:t>d_sum</a:t>
            </a:r>
            <a:r>
              <a:rPr lang="en-US" sz="1400" dirty="0"/>
              <a:t>;   // device copies of a, b, sum</a:t>
            </a:r>
          </a:p>
          <a:p>
            <a:pPr marL="0" indent="0">
              <a:buNone/>
            </a:pPr>
            <a:r>
              <a:rPr lang="en-US" sz="1400" dirty="0"/>
              <a:t>        int size = </a:t>
            </a:r>
            <a:r>
              <a:rPr lang="en-US" sz="1400" dirty="0" err="1"/>
              <a:t>sizeof</a:t>
            </a:r>
            <a:r>
              <a:rPr lang="en-US" sz="1400" dirty="0"/>
              <a:t>(int);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sz="1400" dirty="0"/>
              <a:t>        // Allocate space for device copies of a, b, sum</a:t>
            </a:r>
          </a:p>
          <a:p>
            <a:pPr marL="0" indent="0">
              <a:buNone/>
            </a:pPr>
            <a:r>
              <a:rPr lang="en-US" sz="1400" dirty="0"/>
              <a:t>        </a:t>
            </a:r>
            <a:r>
              <a:rPr lang="en-US" sz="1400" b="1" dirty="0" err="1">
                <a:solidFill>
                  <a:srgbClr val="FF0000"/>
                </a:solidFill>
              </a:rPr>
              <a:t>cudaMalloc</a:t>
            </a:r>
            <a:r>
              <a:rPr lang="en-US" sz="1400" dirty="0"/>
              <a:t>((void **)&amp;</a:t>
            </a:r>
            <a:r>
              <a:rPr lang="en-US" sz="1400" dirty="0" err="1"/>
              <a:t>d_a</a:t>
            </a:r>
            <a:r>
              <a:rPr lang="en-US" sz="1400" dirty="0"/>
              <a:t>, size);</a:t>
            </a:r>
          </a:p>
          <a:p>
            <a:pPr marL="0" indent="0">
              <a:buNone/>
            </a:pPr>
            <a:r>
              <a:rPr lang="en-US" sz="1400" dirty="0"/>
              <a:t>        </a:t>
            </a:r>
            <a:r>
              <a:rPr lang="en-US" sz="1400" b="1" dirty="0" err="1">
                <a:solidFill>
                  <a:srgbClr val="FF0000"/>
                </a:solidFill>
              </a:rPr>
              <a:t>cudaMalloc</a:t>
            </a:r>
            <a:r>
              <a:rPr lang="en-US" sz="1400" dirty="0"/>
              <a:t>((void **)&amp;</a:t>
            </a:r>
            <a:r>
              <a:rPr lang="en-US" sz="1400" dirty="0" err="1"/>
              <a:t>d_b</a:t>
            </a:r>
            <a:r>
              <a:rPr lang="en-US" sz="1400" dirty="0"/>
              <a:t>, size);</a:t>
            </a:r>
          </a:p>
          <a:p>
            <a:pPr marL="0" indent="0">
              <a:buNone/>
            </a:pPr>
            <a:r>
              <a:rPr lang="en-US" sz="1400" dirty="0"/>
              <a:t>        </a:t>
            </a:r>
            <a:r>
              <a:rPr lang="en-US" sz="1400" b="1" dirty="0" err="1">
                <a:solidFill>
                  <a:srgbClr val="FF0000"/>
                </a:solidFill>
              </a:rPr>
              <a:t>cudaMalloc</a:t>
            </a:r>
            <a:r>
              <a:rPr lang="en-US" sz="1400" dirty="0"/>
              <a:t>((void **)&amp;</a:t>
            </a:r>
            <a:r>
              <a:rPr lang="en-US" sz="1400" dirty="0" err="1"/>
              <a:t>d_sum</a:t>
            </a:r>
            <a:r>
              <a:rPr lang="en-US" sz="1400" dirty="0"/>
              <a:t>, size);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sz="1400" dirty="0"/>
              <a:t>        </a:t>
            </a:r>
            <a:endParaRPr lang="en-SE" sz="1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F66913-B5EE-4B8A-BACB-6713103C4B99}"/>
              </a:ext>
            </a:extLst>
          </p:cNvPr>
          <p:cNvSpPr txBox="1"/>
          <p:nvPr/>
        </p:nvSpPr>
        <p:spPr>
          <a:xfrm>
            <a:off x="6248401" y="1825625"/>
            <a:ext cx="5561942" cy="4832092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400" dirty="0"/>
              <a:t>        // Setup input values</a:t>
            </a:r>
          </a:p>
          <a:p>
            <a:pPr marL="0" indent="0">
              <a:buNone/>
            </a:pPr>
            <a:r>
              <a:rPr lang="en-US" sz="1400" dirty="0"/>
              <a:t>        a = 1;</a:t>
            </a:r>
          </a:p>
          <a:p>
            <a:pPr marL="0" indent="0">
              <a:buNone/>
            </a:pPr>
            <a:r>
              <a:rPr lang="en-US" sz="1400" dirty="0"/>
              <a:t>        b = 2;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sz="1400" dirty="0"/>
              <a:t>        </a:t>
            </a:r>
          </a:p>
          <a:p>
            <a:pPr marL="0" indent="0">
              <a:buNone/>
            </a:pPr>
            <a:r>
              <a:rPr lang="en-US" sz="1400" dirty="0"/>
              <a:t>        // Addition on the Device: main()</a:t>
            </a:r>
          </a:p>
          <a:p>
            <a:pPr marL="0" indent="0">
              <a:buNone/>
            </a:pPr>
            <a:r>
              <a:rPr lang="en-US" sz="1400" dirty="0"/>
              <a:t>        // Copy inputs to device</a:t>
            </a:r>
          </a:p>
          <a:p>
            <a:pPr marL="0" indent="0">
              <a:buNone/>
            </a:pPr>
            <a:r>
              <a:rPr lang="en-US" sz="1400" dirty="0"/>
              <a:t>        </a:t>
            </a:r>
            <a:r>
              <a:rPr lang="en-US" sz="1400" b="1" dirty="0" err="1">
                <a:solidFill>
                  <a:srgbClr val="FF0000"/>
                </a:solidFill>
              </a:rPr>
              <a:t>cudaMemcpy</a:t>
            </a:r>
            <a:r>
              <a:rPr lang="en-US" sz="1400" dirty="0"/>
              <a:t>(</a:t>
            </a:r>
            <a:r>
              <a:rPr lang="en-US" sz="1400" dirty="0" err="1"/>
              <a:t>d_a</a:t>
            </a:r>
            <a:r>
              <a:rPr lang="en-US" sz="1400" dirty="0"/>
              <a:t>, &amp;a, size, </a:t>
            </a:r>
            <a:r>
              <a:rPr lang="en-US" sz="1400" dirty="0" err="1"/>
              <a:t>cudaMemcpyHostToDevice</a:t>
            </a:r>
            <a:r>
              <a:rPr lang="en-US" sz="1400" dirty="0"/>
              <a:t>);</a:t>
            </a:r>
          </a:p>
          <a:p>
            <a:pPr marL="0" indent="0">
              <a:buNone/>
            </a:pPr>
            <a:r>
              <a:rPr lang="en-US" sz="1400" dirty="0"/>
              <a:t>        </a:t>
            </a:r>
            <a:r>
              <a:rPr lang="en-US" sz="1400" b="1" dirty="0" err="1">
                <a:solidFill>
                  <a:srgbClr val="FF0000"/>
                </a:solidFill>
              </a:rPr>
              <a:t>cudaMemcpy</a:t>
            </a:r>
            <a:r>
              <a:rPr lang="en-US" sz="1400" dirty="0"/>
              <a:t>(</a:t>
            </a:r>
            <a:r>
              <a:rPr lang="en-US" sz="1400" dirty="0" err="1"/>
              <a:t>d_b</a:t>
            </a:r>
            <a:r>
              <a:rPr lang="en-US" sz="1400" dirty="0"/>
              <a:t>, &amp;b, size, </a:t>
            </a:r>
            <a:r>
              <a:rPr lang="en-US" sz="1400" dirty="0" err="1"/>
              <a:t>cudaMemcpyHostToDevice</a:t>
            </a:r>
            <a:r>
              <a:rPr lang="en-US" sz="1400" dirty="0"/>
              <a:t>);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sz="1400" dirty="0"/>
              <a:t>        // Launch add() kernel on GPU</a:t>
            </a:r>
          </a:p>
          <a:p>
            <a:pPr marL="0" indent="0">
              <a:buNone/>
            </a:pPr>
            <a:r>
              <a:rPr lang="en-US" sz="1400" dirty="0"/>
              <a:t>        add&lt;&lt;&lt;1,1&gt;&gt;&gt;(</a:t>
            </a:r>
            <a:r>
              <a:rPr lang="en-US" sz="1400" dirty="0" err="1"/>
              <a:t>d_a</a:t>
            </a:r>
            <a:r>
              <a:rPr lang="en-US" sz="1400" dirty="0"/>
              <a:t>, </a:t>
            </a:r>
            <a:r>
              <a:rPr lang="en-US" sz="1400" dirty="0" err="1"/>
              <a:t>d_b</a:t>
            </a:r>
            <a:r>
              <a:rPr lang="en-US" sz="1400" dirty="0"/>
              <a:t>, </a:t>
            </a:r>
            <a:r>
              <a:rPr lang="en-US" sz="1400" dirty="0" err="1"/>
              <a:t>d_sum</a:t>
            </a:r>
            <a:r>
              <a:rPr lang="en-US" sz="1400" dirty="0"/>
              <a:t>);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sz="1400" dirty="0"/>
              <a:t>        // Copy result back to host</a:t>
            </a:r>
          </a:p>
          <a:p>
            <a:pPr marL="0" indent="0">
              <a:buNone/>
            </a:pPr>
            <a:r>
              <a:rPr lang="en-US" sz="1400" dirty="0"/>
              <a:t>        </a:t>
            </a:r>
            <a:r>
              <a:rPr lang="en-US" sz="1400" dirty="0" err="1"/>
              <a:t>cudaMemcpy</a:t>
            </a:r>
            <a:r>
              <a:rPr lang="en-US" sz="1400" dirty="0"/>
              <a:t>(&amp;sum, </a:t>
            </a:r>
            <a:r>
              <a:rPr lang="en-US" sz="1400" dirty="0" err="1"/>
              <a:t>d_sum</a:t>
            </a:r>
            <a:r>
              <a:rPr lang="en-US" sz="1400" dirty="0"/>
              <a:t>, size, </a:t>
            </a:r>
            <a:r>
              <a:rPr lang="en-US" sz="1400" dirty="0" err="1"/>
              <a:t>cudaMemcpyDeviceToHost</a:t>
            </a:r>
            <a:r>
              <a:rPr lang="en-US" sz="1400" dirty="0"/>
              <a:t>);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sz="1400" dirty="0"/>
              <a:t>        // Cleanup</a:t>
            </a:r>
          </a:p>
          <a:p>
            <a:pPr marL="0" indent="0">
              <a:buNone/>
            </a:pPr>
            <a:r>
              <a:rPr lang="en-US" sz="1400" dirty="0"/>
              <a:t>        </a:t>
            </a:r>
            <a:r>
              <a:rPr lang="en-US" sz="1400" dirty="0" err="1"/>
              <a:t>cudaFree</a:t>
            </a:r>
            <a:r>
              <a:rPr lang="en-US" sz="1400" dirty="0"/>
              <a:t>(</a:t>
            </a:r>
            <a:r>
              <a:rPr lang="en-US" sz="1400" dirty="0" err="1"/>
              <a:t>d_a</a:t>
            </a:r>
            <a:r>
              <a:rPr lang="en-US" sz="1400" dirty="0"/>
              <a:t>); </a:t>
            </a:r>
            <a:r>
              <a:rPr lang="en-US" sz="1400" dirty="0" err="1"/>
              <a:t>cudaFree</a:t>
            </a:r>
            <a:r>
              <a:rPr lang="en-US" sz="1400" dirty="0"/>
              <a:t>(</a:t>
            </a:r>
            <a:r>
              <a:rPr lang="en-US" sz="1400" dirty="0" err="1"/>
              <a:t>d_b</a:t>
            </a:r>
            <a:r>
              <a:rPr lang="en-US" sz="1400" dirty="0"/>
              <a:t>); </a:t>
            </a:r>
            <a:r>
              <a:rPr lang="en-US" sz="1400" dirty="0" err="1"/>
              <a:t>cudaFree</a:t>
            </a:r>
            <a:r>
              <a:rPr lang="en-US" sz="1400" dirty="0"/>
              <a:t>(</a:t>
            </a:r>
            <a:r>
              <a:rPr lang="en-US" sz="1400" dirty="0" err="1"/>
              <a:t>d_sum</a:t>
            </a:r>
            <a:r>
              <a:rPr lang="en-US" sz="1400" dirty="0"/>
              <a:t>);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sz="1400" dirty="0"/>
              <a:t>        </a:t>
            </a:r>
            <a:r>
              <a:rPr lang="en-US" sz="1400" dirty="0" err="1"/>
              <a:t>printf</a:t>
            </a:r>
            <a:r>
              <a:rPr lang="en-US" sz="1400" dirty="0"/>
              <a:t>("%</a:t>
            </a:r>
            <a:r>
              <a:rPr lang="en-US" sz="1400" dirty="0" err="1"/>
              <a:t>sum",&amp;sum</a:t>
            </a:r>
            <a:r>
              <a:rPr lang="en-US" sz="1400" dirty="0"/>
              <a:t>);</a:t>
            </a:r>
          </a:p>
          <a:p>
            <a:pPr marL="0" indent="0">
              <a:buNone/>
            </a:pPr>
            <a:r>
              <a:rPr lang="en-US" sz="1400" dirty="0"/>
              <a:t>        return 0;</a:t>
            </a:r>
          </a:p>
          <a:p>
            <a:pPr marL="0" indent="0">
              <a:buNone/>
            </a:pPr>
            <a:r>
              <a:rPr lang="en-US" sz="1400" b="1" dirty="0"/>
              <a:t>    }</a:t>
            </a:r>
            <a:endParaRPr lang="en-SE" sz="14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F0AD03-4F57-4DA3-980B-931B7C916D73}"/>
              </a:ext>
            </a:extLst>
          </p:cNvPr>
          <p:cNvSpPr txBox="1"/>
          <p:nvPr/>
        </p:nvSpPr>
        <p:spPr>
          <a:xfrm>
            <a:off x="0" y="3013501"/>
            <a:ext cx="12193588" cy="830997"/>
          </a:xfrm>
          <a:prstGeom prst="rect">
            <a:avLst/>
          </a:prstGeom>
          <a:solidFill>
            <a:srgbClr val="FFC000"/>
          </a:solidFill>
          <a:ln w="38100" cap="rnd">
            <a:solidFill>
              <a:schemeClr val="tx1"/>
            </a:solidFill>
          </a:ln>
        </p:spPr>
        <p:txBody>
          <a:bodyPr wrap="square">
            <a:spAutoFit/>
          </a:bodyPr>
          <a:lstStyle>
            <a:defPPr>
              <a:defRPr lang="sv-SE"/>
            </a:defPPr>
            <a:lvl1pPr marR="0" lv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3B812F"/>
                </a:solidFill>
                <a:latin typeface="Tahoma"/>
              </a:defRPr>
            </a:lvl1pPr>
          </a:lstStyle>
          <a:p>
            <a:r>
              <a:rPr lang="en-US" sz="48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Powerful for vector processing.</a:t>
            </a:r>
            <a:endParaRPr lang="en-US" sz="4800" dirty="0">
              <a:solidFill>
                <a:srgbClr val="FF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A4F1F9-A8D6-474D-9F5D-014F4CBCBD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7FB083-3099-6C41-B90D-A213E8A33299}" type="datetime1">
              <a:rPr lang="sv-SE" smtClean="0"/>
              <a:t>2022-08-28</a:t>
            </a:fld>
            <a:endParaRPr lang="en-SE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38A1071-CA43-3043-913F-06D6BC27E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39179-D717-40AA-84A7-D4F2F8028582}" type="slidenum">
              <a:rPr lang="en-SE" smtClean="0"/>
              <a:t>36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1282316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4AB35C-AB62-4267-9EC5-7383F66EA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Accelerators (ASICs, FPGAs, </a:t>
            </a:r>
            <a:r>
              <a:rPr lang="en-US" dirty="0" err="1"/>
              <a:t>etc</a:t>
            </a:r>
            <a:r>
              <a:rPr lang="en-US" dirty="0"/>
              <a:t>)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05DA43-D3AF-4A38-B60E-05C1A2DE1B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Why accelerators are better than GPUs?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Lower</a:t>
            </a:r>
            <a:r>
              <a:rPr lang="en-US" dirty="0"/>
              <a:t> bit width, </a:t>
            </a:r>
            <a:r>
              <a:rPr lang="en-US" dirty="0">
                <a:solidFill>
                  <a:srgbClr val="FF0000"/>
                </a:solidFill>
              </a:rPr>
              <a:t>lower</a:t>
            </a:r>
            <a:r>
              <a:rPr lang="en-US" dirty="0"/>
              <a:t> memory access, </a:t>
            </a:r>
            <a:r>
              <a:rPr lang="en-US" dirty="0">
                <a:solidFill>
                  <a:srgbClr val="FF0000"/>
                </a:solidFill>
              </a:rPr>
              <a:t>shorter</a:t>
            </a:r>
            <a:r>
              <a:rPr lang="en-US" dirty="0"/>
              <a:t> data/computation distance, </a:t>
            </a:r>
            <a:r>
              <a:rPr lang="en-US" dirty="0">
                <a:solidFill>
                  <a:srgbClr val="FF0000"/>
                </a:solidFill>
              </a:rPr>
              <a:t>fewer</a:t>
            </a:r>
            <a:r>
              <a:rPr lang="en-US" dirty="0"/>
              <a:t> data movement, </a:t>
            </a:r>
            <a:r>
              <a:rPr lang="en-US" dirty="0">
                <a:solidFill>
                  <a:srgbClr val="FF0000"/>
                </a:solidFill>
              </a:rPr>
              <a:t>increased</a:t>
            </a:r>
            <a:r>
              <a:rPr lang="en-US" dirty="0"/>
              <a:t> data reuse, etc.</a:t>
            </a:r>
            <a:endParaRPr lang="en-S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3268EEF-1B6E-4518-992E-EDE0254C54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751" y="3529962"/>
            <a:ext cx="2263477" cy="227766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3CAB4CE-A426-4170-B826-06EA535ED1B9}"/>
              </a:ext>
            </a:extLst>
          </p:cNvPr>
          <p:cNvSpPr txBox="1"/>
          <p:nvPr/>
        </p:nvSpPr>
        <p:spPr>
          <a:xfrm>
            <a:off x="1181100" y="5942568"/>
            <a:ext cx="13987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MIT </a:t>
            </a:r>
            <a:r>
              <a:rPr lang="en-US" dirty="0" err="1">
                <a:hlinkClick r:id="rId3"/>
              </a:rPr>
              <a:t>Eyeriss</a:t>
            </a:r>
            <a:endParaRPr lang="en-US" dirty="0"/>
          </a:p>
          <a:p>
            <a:pPr algn="ctr"/>
            <a:r>
              <a:rPr lang="en-US" dirty="0"/>
              <a:t>CNN</a:t>
            </a:r>
          </a:p>
          <a:p>
            <a:pPr algn="ctr"/>
            <a:r>
              <a:rPr lang="en-US" dirty="0"/>
              <a:t>2016</a:t>
            </a:r>
            <a:endParaRPr lang="en-SE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78BD1BC7-B8E0-4C66-85AC-240F8EF411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3750" y="3643313"/>
            <a:ext cx="2916348" cy="2081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CF5ED62-EDD0-4864-891E-7B7872983E77}"/>
              </a:ext>
            </a:extLst>
          </p:cNvPr>
          <p:cNvSpPr txBox="1"/>
          <p:nvPr/>
        </p:nvSpPr>
        <p:spPr>
          <a:xfrm>
            <a:off x="4066885" y="5942567"/>
            <a:ext cx="145007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hlinkClick r:id="rId5"/>
              </a:rPr>
              <a:t>Google TPU</a:t>
            </a:r>
            <a:endParaRPr lang="en-US" dirty="0"/>
          </a:p>
          <a:p>
            <a:pPr algn="ctr"/>
            <a:r>
              <a:rPr lang="en-US" dirty="0"/>
              <a:t>Matrix Multi.</a:t>
            </a:r>
          </a:p>
          <a:p>
            <a:pPr algn="ctr"/>
            <a:r>
              <a:rPr lang="en-US" dirty="0"/>
              <a:t>2016</a:t>
            </a:r>
            <a:endParaRPr lang="en-S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E8E70F-5C5A-424C-ACB9-B7F2C88330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71620" y="3545084"/>
            <a:ext cx="2464764" cy="227766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F178404-46AB-4758-B31B-FA342FC8DA1F}"/>
              </a:ext>
            </a:extLst>
          </p:cNvPr>
          <p:cNvSpPr txBox="1"/>
          <p:nvPr/>
        </p:nvSpPr>
        <p:spPr>
          <a:xfrm>
            <a:off x="7078963" y="5942567"/>
            <a:ext cx="189026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hlinkClick r:id="rId7"/>
              </a:rPr>
              <a:t>Stanford EIE</a:t>
            </a:r>
            <a:endParaRPr lang="en-US" dirty="0"/>
          </a:p>
          <a:p>
            <a:pPr algn="ctr"/>
            <a:r>
              <a:rPr lang="en-US" dirty="0"/>
              <a:t>Compressed NN</a:t>
            </a:r>
          </a:p>
          <a:p>
            <a:pPr algn="ctr"/>
            <a:r>
              <a:rPr lang="en-US" dirty="0"/>
              <a:t>2016</a:t>
            </a:r>
            <a:endParaRPr lang="en-SE" dirty="0"/>
          </a:p>
        </p:txBody>
      </p:sp>
      <p:pic>
        <p:nvPicPr>
          <p:cNvPr id="6146" name="Picture 2" descr="A Cloud-Scale Acceleration Architecture">
            <a:extLst>
              <a:ext uri="{FF2B5EF4-FFF2-40B4-BE49-F238E27FC236}">
                <a16:creationId xmlns:a16="http://schemas.microsoft.com/office/drawing/2014/main" id="{8DF5BBAC-C868-41D2-BE7C-A8D180F5D7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5590" y="3906796"/>
            <a:ext cx="3000375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571E761-AC1C-4433-9AB7-0C4D723162DB}"/>
              </a:ext>
            </a:extLst>
          </p:cNvPr>
          <p:cNvSpPr txBox="1"/>
          <p:nvPr/>
        </p:nvSpPr>
        <p:spPr>
          <a:xfrm>
            <a:off x="9319282" y="5942567"/>
            <a:ext cx="249299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hlinkClick r:id="rId9"/>
              </a:rPr>
              <a:t>Microsoft Catapult</a:t>
            </a:r>
            <a:endParaRPr lang="en-US" dirty="0"/>
          </a:p>
          <a:p>
            <a:pPr algn="ctr"/>
            <a:r>
              <a:rPr lang="en-US" dirty="0"/>
              <a:t>Search engine ranking</a:t>
            </a:r>
          </a:p>
          <a:p>
            <a:pPr algn="ctr"/>
            <a:r>
              <a:rPr lang="en-US" dirty="0"/>
              <a:t>2016</a:t>
            </a:r>
            <a:endParaRPr lang="en-S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F4996F-1010-864F-B97C-6422A18C2D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6D440-EA5B-6C41-8C5E-55420C8B7329}" type="datetime1">
              <a:rPr lang="sv-SE" smtClean="0"/>
              <a:t>2022-08-28</a:t>
            </a:fld>
            <a:endParaRPr lang="en-SE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59BBA2E5-2443-184E-B5F2-DF8504B26B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39179-D717-40AA-84A7-D4F2F8028582}" type="slidenum">
              <a:rPr lang="en-SE" smtClean="0"/>
              <a:t>37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403549909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803ABC-969F-487C-ABFB-39080BB1DA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Executing the simple program using an accelerator</a:t>
            </a:r>
            <a:endParaRPr lang="en-SE" sz="36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572D79C-E72A-47FD-BE07-3B9FAD4663D1}"/>
              </a:ext>
            </a:extLst>
          </p:cNvPr>
          <p:cNvSpPr/>
          <p:nvPr/>
        </p:nvSpPr>
        <p:spPr>
          <a:xfrm>
            <a:off x="9636428" y="2917828"/>
            <a:ext cx="1549198" cy="2157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Disk</a:t>
            </a:r>
            <a:endParaRPr lang="x-none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D8511D-6821-49CE-B90F-E6BF040C8E15}"/>
              </a:ext>
            </a:extLst>
          </p:cNvPr>
          <p:cNvSpPr txBox="1"/>
          <p:nvPr/>
        </p:nvSpPr>
        <p:spPr>
          <a:xfrm>
            <a:off x="9046405" y="2271417"/>
            <a:ext cx="2521491" cy="3538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700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</a:t>
            </a:r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 a = </a:t>
            </a:r>
            <a:r>
              <a:rPr lang="en-US" sz="17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  <a:endParaRPr lang="x-none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0D788F-D9C2-4136-90A0-988BCFAE4E72}"/>
              </a:ext>
            </a:extLst>
          </p:cNvPr>
          <p:cNvSpPr txBox="1"/>
          <p:nvPr/>
        </p:nvSpPr>
        <p:spPr>
          <a:xfrm>
            <a:off x="9046405" y="2625314"/>
            <a:ext cx="2521491" cy="3538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700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</a:t>
            </a:r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 x;</a:t>
            </a:r>
            <a:endParaRPr lang="x-none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D9A90F-8BE9-490C-B00A-F599121202C0}"/>
              </a:ext>
            </a:extLst>
          </p:cNvPr>
          <p:cNvSpPr txBox="1"/>
          <p:nvPr/>
        </p:nvSpPr>
        <p:spPr>
          <a:xfrm>
            <a:off x="9046405" y="2968742"/>
            <a:ext cx="2521491" cy="3538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700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</a:t>
            </a:r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 main(</a:t>
            </a:r>
            <a:r>
              <a:rPr lang="en-US" sz="1700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void</a:t>
            </a:r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) {</a:t>
            </a:r>
            <a:endParaRPr lang="x-none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039C70B-7D45-4140-B82D-5F4F9B36B9C0}"/>
              </a:ext>
            </a:extLst>
          </p:cNvPr>
          <p:cNvSpPr txBox="1"/>
          <p:nvPr/>
        </p:nvSpPr>
        <p:spPr>
          <a:xfrm>
            <a:off x="9046405" y="3318107"/>
            <a:ext cx="2521491" cy="3538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sz="1700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</a:t>
            </a:r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 b, sum;</a:t>
            </a:r>
            <a:endParaRPr lang="x-none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640EAA9-339F-47A4-8C75-3DA0C35733A6}"/>
              </a:ext>
            </a:extLst>
          </p:cNvPr>
          <p:cNvSpPr txBox="1"/>
          <p:nvPr/>
        </p:nvSpPr>
        <p:spPr>
          <a:xfrm>
            <a:off x="9046405" y="3661369"/>
            <a:ext cx="2521491" cy="3538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    b = </a:t>
            </a:r>
            <a:r>
              <a:rPr lang="en-US" sz="17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  <a:endParaRPr lang="x-none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7A62122-59A9-4F5D-BF9E-CE47069B19E4}"/>
              </a:ext>
            </a:extLst>
          </p:cNvPr>
          <p:cNvSpPr txBox="1"/>
          <p:nvPr/>
        </p:nvSpPr>
        <p:spPr>
          <a:xfrm>
            <a:off x="9046405" y="4009598"/>
            <a:ext cx="2521491" cy="3538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    sum = a + b;</a:t>
            </a:r>
            <a:endParaRPr lang="x-none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9A71AB4-4390-4F7E-B818-581DC7B52336}"/>
              </a:ext>
            </a:extLst>
          </p:cNvPr>
          <p:cNvSpPr txBox="1"/>
          <p:nvPr/>
        </p:nvSpPr>
        <p:spPr>
          <a:xfrm>
            <a:off x="9046405" y="4705358"/>
            <a:ext cx="2521491" cy="3538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sz="17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printf</a:t>
            </a:r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7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“%d\n”</a:t>
            </a:r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, sum);</a:t>
            </a:r>
            <a:endParaRPr lang="x-none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0149D9-AE3C-46D3-99DE-93F00FDA881C}"/>
              </a:ext>
            </a:extLst>
          </p:cNvPr>
          <p:cNvSpPr txBox="1"/>
          <p:nvPr/>
        </p:nvSpPr>
        <p:spPr>
          <a:xfrm>
            <a:off x="9046405" y="4360619"/>
            <a:ext cx="2521491" cy="3538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700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char*</a:t>
            </a:r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 y = </a:t>
            </a:r>
            <a:r>
              <a:rPr lang="en-US" sz="17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malloc</a:t>
            </a:r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7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);</a:t>
            </a:r>
            <a:endParaRPr lang="x-none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ABF623D-F0CF-47CC-834A-67B4EDC86DE6}"/>
              </a:ext>
            </a:extLst>
          </p:cNvPr>
          <p:cNvSpPr txBox="1"/>
          <p:nvPr/>
        </p:nvSpPr>
        <p:spPr>
          <a:xfrm>
            <a:off x="9046405" y="5059255"/>
            <a:ext cx="2521491" cy="3538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sz="17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exit</a:t>
            </a:r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7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);</a:t>
            </a:r>
            <a:endParaRPr lang="x-none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C346A84-EC7E-4AB4-A7EF-6B33EBC401F7}"/>
              </a:ext>
            </a:extLst>
          </p:cNvPr>
          <p:cNvSpPr txBox="1"/>
          <p:nvPr/>
        </p:nvSpPr>
        <p:spPr>
          <a:xfrm>
            <a:off x="9046405" y="5401119"/>
            <a:ext cx="2521491" cy="3538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x-none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DF4A9BF-EE4B-42B5-84F2-6128CC4ECA49}"/>
              </a:ext>
            </a:extLst>
          </p:cNvPr>
          <p:cNvSpPr/>
          <p:nvPr/>
        </p:nvSpPr>
        <p:spPr>
          <a:xfrm>
            <a:off x="3515711" y="3029246"/>
            <a:ext cx="851338" cy="12855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Adder</a:t>
            </a:r>
          </a:p>
          <a:p>
            <a:pPr algn="ctr"/>
            <a:r>
              <a:rPr lang="en-US" dirty="0"/>
              <a:t>(+)</a:t>
            </a:r>
            <a:endParaRPr lang="en-SE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8FAE1A1-D959-4A20-8DF2-FF1B59778B95}"/>
              </a:ext>
            </a:extLst>
          </p:cNvPr>
          <p:cNvSpPr/>
          <p:nvPr/>
        </p:nvSpPr>
        <p:spPr>
          <a:xfrm>
            <a:off x="4957072" y="2229637"/>
            <a:ext cx="1592317" cy="28847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Local</a:t>
            </a:r>
          </a:p>
          <a:p>
            <a:pPr algn="ctr"/>
            <a:r>
              <a:rPr lang="en-US" dirty="0"/>
              <a:t>Memory</a:t>
            </a:r>
          </a:p>
          <a:p>
            <a:pPr algn="ctr"/>
            <a:r>
              <a:rPr lang="en-US" dirty="0"/>
              <a:t>(</a:t>
            </a:r>
            <a:r>
              <a:rPr lang="en-US" dirty="0" err="1"/>
              <a:t>eDRAM</a:t>
            </a:r>
            <a:r>
              <a:rPr lang="en-US" dirty="0"/>
              <a:t>,</a:t>
            </a:r>
          </a:p>
          <a:p>
            <a:pPr algn="ctr"/>
            <a:r>
              <a:rPr lang="en-US" dirty="0"/>
              <a:t>Scratchpad,</a:t>
            </a:r>
          </a:p>
          <a:p>
            <a:pPr algn="ctr"/>
            <a:r>
              <a:rPr lang="en-US" dirty="0" err="1"/>
              <a:t>etc</a:t>
            </a:r>
            <a:r>
              <a:rPr lang="en-US" dirty="0"/>
              <a:t>)</a:t>
            </a:r>
            <a:endParaRPr lang="en-SE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DFF288D-B082-4013-B870-DC277B27BDA8}"/>
              </a:ext>
            </a:extLst>
          </p:cNvPr>
          <p:cNvCxnSpPr>
            <a:stCxn id="15" idx="3"/>
            <a:endCxn id="16" idx="1"/>
          </p:cNvCxnSpPr>
          <p:nvPr/>
        </p:nvCxnSpPr>
        <p:spPr>
          <a:xfrm>
            <a:off x="4367049" y="3672004"/>
            <a:ext cx="59002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A6309B0F-6816-41BA-A8C0-3B32CA622AA2}"/>
              </a:ext>
            </a:extLst>
          </p:cNvPr>
          <p:cNvSpPr/>
          <p:nvPr/>
        </p:nvSpPr>
        <p:spPr>
          <a:xfrm>
            <a:off x="1945642" y="1982556"/>
            <a:ext cx="851338" cy="12855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Reg</a:t>
            </a:r>
          </a:p>
          <a:p>
            <a:pPr algn="ctr"/>
            <a:r>
              <a:rPr lang="en-US" dirty="0"/>
              <a:t>(b)</a:t>
            </a:r>
            <a:endParaRPr lang="en-SE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F0D41B5-D0B4-4DB6-8CA6-DD36DBADE0BE}"/>
              </a:ext>
            </a:extLst>
          </p:cNvPr>
          <p:cNvSpPr/>
          <p:nvPr/>
        </p:nvSpPr>
        <p:spPr>
          <a:xfrm>
            <a:off x="1943693" y="3951156"/>
            <a:ext cx="851338" cy="12855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Reg</a:t>
            </a:r>
          </a:p>
          <a:p>
            <a:pPr algn="ctr"/>
            <a:r>
              <a:rPr lang="en-US" dirty="0"/>
              <a:t>(a)</a:t>
            </a:r>
            <a:endParaRPr lang="en-SE" dirty="0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4BF1FE9-7549-4A7E-92A9-1C77CDE9E5DD}"/>
              </a:ext>
            </a:extLst>
          </p:cNvPr>
          <p:cNvCxnSpPr>
            <a:stCxn id="16" idx="3"/>
          </p:cNvCxnSpPr>
          <p:nvPr/>
        </p:nvCxnSpPr>
        <p:spPr>
          <a:xfrm flipV="1">
            <a:off x="6549389" y="3661369"/>
            <a:ext cx="1443728" cy="1063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8813678-4C62-4427-A560-9227B282DD71}"/>
              </a:ext>
            </a:extLst>
          </p:cNvPr>
          <p:cNvCxnSpPr>
            <a:cxnSpLocks/>
          </p:cNvCxnSpPr>
          <p:nvPr/>
        </p:nvCxnSpPr>
        <p:spPr>
          <a:xfrm flipV="1">
            <a:off x="976806" y="6379413"/>
            <a:ext cx="3603906" cy="2655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Isosceles Triangle 28">
            <a:extLst>
              <a:ext uri="{FF2B5EF4-FFF2-40B4-BE49-F238E27FC236}">
                <a16:creationId xmlns:a16="http://schemas.microsoft.com/office/drawing/2014/main" id="{11D8E358-076C-4A62-9773-5346B6DD12A3}"/>
              </a:ext>
            </a:extLst>
          </p:cNvPr>
          <p:cNvSpPr/>
          <p:nvPr/>
        </p:nvSpPr>
        <p:spPr>
          <a:xfrm rot="5400000">
            <a:off x="1985361" y="2876160"/>
            <a:ext cx="260350" cy="343687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30" name="Isosceles Triangle 29">
            <a:extLst>
              <a:ext uri="{FF2B5EF4-FFF2-40B4-BE49-F238E27FC236}">
                <a16:creationId xmlns:a16="http://schemas.microsoft.com/office/drawing/2014/main" id="{AA62ECDD-E8AE-4F90-8B8D-37021710DDD3}"/>
              </a:ext>
            </a:extLst>
          </p:cNvPr>
          <p:cNvSpPr/>
          <p:nvPr/>
        </p:nvSpPr>
        <p:spPr>
          <a:xfrm rot="5400000">
            <a:off x="1985361" y="4840638"/>
            <a:ext cx="260350" cy="343687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95893C9B-A0B9-4130-A623-8A00F7D6D82F}"/>
              </a:ext>
            </a:extLst>
          </p:cNvPr>
          <p:cNvCxnSpPr>
            <a:cxnSpLocks/>
          </p:cNvCxnSpPr>
          <p:nvPr/>
        </p:nvCxnSpPr>
        <p:spPr>
          <a:xfrm>
            <a:off x="7234930" y="3661369"/>
            <a:ext cx="38130" cy="191669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37D4FA7-B1F4-4E55-BE4E-3608CEFEEE17}"/>
              </a:ext>
            </a:extLst>
          </p:cNvPr>
          <p:cNvCxnSpPr>
            <a:cxnSpLocks/>
          </p:cNvCxnSpPr>
          <p:nvPr/>
        </p:nvCxnSpPr>
        <p:spPr>
          <a:xfrm>
            <a:off x="1333500" y="5578067"/>
            <a:ext cx="5937753" cy="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3C1ACA00-2D79-4B11-A930-432F2536180D}"/>
              </a:ext>
            </a:extLst>
          </p:cNvPr>
          <p:cNvCxnSpPr>
            <a:cxnSpLocks/>
          </p:cNvCxnSpPr>
          <p:nvPr/>
        </p:nvCxnSpPr>
        <p:spPr>
          <a:xfrm>
            <a:off x="1343633" y="4186546"/>
            <a:ext cx="0" cy="139152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B9F71F28-247C-4700-B748-183204952D95}"/>
              </a:ext>
            </a:extLst>
          </p:cNvPr>
          <p:cNvCxnSpPr>
            <a:cxnSpLocks/>
          </p:cNvCxnSpPr>
          <p:nvPr/>
        </p:nvCxnSpPr>
        <p:spPr>
          <a:xfrm>
            <a:off x="1343633" y="4186546"/>
            <a:ext cx="600059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A0FFEDD-DD60-478A-9AD8-027851B2A46F}"/>
              </a:ext>
            </a:extLst>
          </p:cNvPr>
          <p:cNvCxnSpPr>
            <a:cxnSpLocks/>
            <a:endCxn id="30" idx="3"/>
          </p:cNvCxnSpPr>
          <p:nvPr/>
        </p:nvCxnSpPr>
        <p:spPr>
          <a:xfrm>
            <a:off x="1559533" y="5012481"/>
            <a:ext cx="384160" cy="1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D5522C5-57C4-45B9-8F79-440A4BD624C6}"/>
              </a:ext>
            </a:extLst>
          </p:cNvPr>
          <p:cNvCxnSpPr>
            <a:cxnSpLocks/>
          </p:cNvCxnSpPr>
          <p:nvPr/>
        </p:nvCxnSpPr>
        <p:spPr>
          <a:xfrm>
            <a:off x="1559533" y="3046252"/>
            <a:ext cx="0" cy="3335211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BADAD514-9F16-4473-9FB8-F9654479F967}"/>
              </a:ext>
            </a:extLst>
          </p:cNvPr>
          <p:cNvCxnSpPr>
            <a:cxnSpLocks/>
          </p:cNvCxnSpPr>
          <p:nvPr/>
        </p:nvCxnSpPr>
        <p:spPr>
          <a:xfrm>
            <a:off x="1557569" y="3046252"/>
            <a:ext cx="384160" cy="1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Isosceles Triangle 47">
            <a:extLst>
              <a:ext uri="{FF2B5EF4-FFF2-40B4-BE49-F238E27FC236}">
                <a16:creationId xmlns:a16="http://schemas.microsoft.com/office/drawing/2014/main" id="{6F3758D2-5D03-4395-8785-743C81D5C23E}"/>
              </a:ext>
            </a:extLst>
          </p:cNvPr>
          <p:cNvSpPr/>
          <p:nvPr/>
        </p:nvSpPr>
        <p:spPr>
          <a:xfrm rot="5400000">
            <a:off x="5000951" y="4676791"/>
            <a:ext cx="260350" cy="343687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9F027CE9-E67D-48A0-A84C-B2DEA91B66A4}"/>
              </a:ext>
            </a:extLst>
          </p:cNvPr>
          <p:cNvCxnSpPr>
            <a:cxnSpLocks/>
          </p:cNvCxnSpPr>
          <p:nvPr/>
        </p:nvCxnSpPr>
        <p:spPr>
          <a:xfrm>
            <a:off x="4580712" y="4848633"/>
            <a:ext cx="384160" cy="1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2F229685-028C-45E9-99CF-F64998B194D3}"/>
              </a:ext>
            </a:extLst>
          </p:cNvPr>
          <p:cNvCxnSpPr>
            <a:cxnSpLocks/>
          </p:cNvCxnSpPr>
          <p:nvPr/>
        </p:nvCxnSpPr>
        <p:spPr>
          <a:xfrm>
            <a:off x="4580712" y="4848633"/>
            <a:ext cx="0" cy="1544055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2593BA6A-D66A-41A5-BEAF-F7ED60F735B7}"/>
              </a:ext>
            </a:extLst>
          </p:cNvPr>
          <p:cNvCxnSpPr>
            <a:cxnSpLocks/>
          </p:cNvCxnSpPr>
          <p:nvPr/>
        </p:nvCxnSpPr>
        <p:spPr>
          <a:xfrm>
            <a:off x="1085850" y="2229637"/>
            <a:ext cx="857842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DDC96D7A-42CC-4D0A-A733-A0334CF4080F}"/>
              </a:ext>
            </a:extLst>
          </p:cNvPr>
          <p:cNvSpPr txBox="1"/>
          <p:nvPr/>
        </p:nvSpPr>
        <p:spPr>
          <a:xfrm>
            <a:off x="343299" y="6221296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CLK</a:t>
            </a: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86DC815D-9959-4E60-844A-06B70714F090}"/>
              </a:ext>
            </a:extLst>
          </p:cNvPr>
          <p:cNvCxnSpPr>
            <a:cxnSpLocks/>
          </p:cNvCxnSpPr>
          <p:nvPr/>
        </p:nvCxnSpPr>
        <p:spPr>
          <a:xfrm>
            <a:off x="2795031" y="2229637"/>
            <a:ext cx="208519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31627BDF-3C96-4610-A777-CBD63B1029C5}"/>
              </a:ext>
            </a:extLst>
          </p:cNvPr>
          <p:cNvCxnSpPr>
            <a:cxnSpLocks/>
          </p:cNvCxnSpPr>
          <p:nvPr/>
        </p:nvCxnSpPr>
        <p:spPr>
          <a:xfrm>
            <a:off x="2795031" y="4186546"/>
            <a:ext cx="72068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3D65D5C1-C6F8-4A72-B4F0-690C220B38CC}"/>
              </a:ext>
            </a:extLst>
          </p:cNvPr>
          <p:cNvCxnSpPr>
            <a:cxnSpLocks/>
          </p:cNvCxnSpPr>
          <p:nvPr/>
        </p:nvCxnSpPr>
        <p:spPr>
          <a:xfrm>
            <a:off x="3003550" y="3268072"/>
            <a:ext cx="512161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5497196C-A863-4256-A205-67BCEC21F691}"/>
              </a:ext>
            </a:extLst>
          </p:cNvPr>
          <p:cNvCxnSpPr>
            <a:cxnSpLocks/>
          </p:cNvCxnSpPr>
          <p:nvPr/>
        </p:nvCxnSpPr>
        <p:spPr>
          <a:xfrm>
            <a:off x="3003550" y="2229637"/>
            <a:ext cx="0" cy="103129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5C298B26-4F78-44D7-A07E-D0AA8B52BC30}"/>
              </a:ext>
            </a:extLst>
          </p:cNvPr>
          <p:cNvSpPr txBox="1"/>
          <p:nvPr/>
        </p:nvSpPr>
        <p:spPr>
          <a:xfrm>
            <a:off x="0" y="3013501"/>
            <a:ext cx="12193588" cy="830997"/>
          </a:xfrm>
          <a:prstGeom prst="rect">
            <a:avLst/>
          </a:prstGeom>
          <a:solidFill>
            <a:srgbClr val="FFC000"/>
          </a:solidFill>
          <a:ln w="38100" cap="rnd">
            <a:solidFill>
              <a:schemeClr val="tx1"/>
            </a:solidFill>
          </a:ln>
        </p:spPr>
        <p:txBody>
          <a:bodyPr wrap="square">
            <a:spAutoFit/>
          </a:bodyPr>
          <a:lstStyle>
            <a:defPPr>
              <a:defRPr lang="sv-SE"/>
            </a:defPPr>
            <a:lvl1pPr marR="0" lv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3B812F"/>
                </a:solidFill>
                <a:latin typeface="Tahoma"/>
              </a:defRPr>
            </a:lvl1pPr>
          </a:lstStyle>
          <a:p>
            <a:r>
              <a:rPr lang="en-US" sz="48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We trade </a:t>
            </a:r>
            <a:r>
              <a:rPr lang="en-US" sz="48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generality</a:t>
            </a:r>
            <a:r>
              <a:rPr lang="en-US" sz="48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with </a:t>
            </a:r>
            <a:r>
              <a:rPr lang="en-US" sz="4800" dirty="0">
                <a:solidFill>
                  <a:srgbClr val="00B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speed</a:t>
            </a:r>
            <a:r>
              <a:rPr lang="en-US" sz="48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</a:t>
            </a:r>
            <a:endParaRPr lang="en-US" sz="4800" dirty="0">
              <a:solidFill>
                <a:srgbClr val="FF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9EF5BF-0386-3643-990E-A5C34BC422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F0C1F3-D26A-DE46-9A55-9FDA58192CEA}" type="datetime1">
              <a:rPr lang="sv-SE" smtClean="0"/>
              <a:t>2022-08-28</a:t>
            </a:fld>
            <a:endParaRPr lang="en-SE"/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E2F9A08A-F7EA-3244-9350-FF7E36A8EA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39179-D717-40AA-84A7-D4F2F8028582}" type="slidenum">
              <a:rPr lang="en-SE" smtClean="0"/>
              <a:t>38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1500168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A7F276-3AE6-459A-89B7-EC40985711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  <a:endParaRPr lang="en-S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AD6BC6-915D-4256-9055-8AFBE739AE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8025" y="1846488"/>
            <a:ext cx="5775949" cy="3165023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FDA356A-A19F-9045-9608-9951BBAB8E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44C1D-399E-7348-82EA-38A16310B7BF}" type="datetime1">
              <a:rPr lang="sv-SE" smtClean="0"/>
              <a:t>2022-08-28</a:t>
            </a:fld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E9F837-54BC-FE4A-A1E9-32C521B45C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39179-D717-40AA-84A7-D4F2F8028582}" type="slidenum">
              <a:rPr lang="en-SE" smtClean="0"/>
              <a:t>39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3806232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39A88B-8464-402C-B4D8-E723BC1A5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 of AI: ups and downs</a:t>
            </a:r>
            <a:endParaRPr lang="en-SE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CA4CDCC-D576-EE42-A450-E8990A6577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3468C-CFCC-4C4E-8318-00427A81A4F9}" type="datetime1">
              <a:rPr lang="sv-SE" smtClean="0"/>
              <a:t>2022-08-28</a:t>
            </a:fld>
            <a:endParaRPr lang="en-S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7613CA-27A4-0948-9346-C5166F37A6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39179-D717-40AA-84A7-D4F2F8028582}" type="slidenum">
              <a:rPr lang="en-SE" smtClean="0"/>
              <a:t>4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12204014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5EE5650-1C10-4377-99F9-908B1E657E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0"/>
            <a:ext cx="10243191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0AB51FB4-39F1-4849-9AC3-E4CBA885D809}"/>
              </a:ext>
            </a:extLst>
          </p:cNvPr>
          <p:cNvSpPr/>
          <p:nvPr/>
        </p:nvSpPr>
        <p:spPr>
          <a:xfrm>
            <a:off x="835233" y="101992"/>
            <a:ext cx="1853754" cy="2884096"/>
          </a:xfrm>
          <a:custGeom>
            <a:avLst/>
            <a:gdLst>
              <a:gd name="connsiteX0" fmla="*/ 567897 w 1687249"/>
              <a:gd name="connsiteY0" fmla="*/ 16248 h 2846159"/>
              <a:gd name="connsiteX1" fmla="*/ 567897 w 1687249"/>
              <a:gd name="connsiteY1" fmla="*/ 16248 h 2846159"/>
              <a:gd name="connsiteX2" fmla="*/ 670373 w 1687249"/>
              <a:gd name="connsiteY2" fmla="*/ 8366 h 2846159"/>
              <a:gd name="connsiteX3" fmla="*/ 977800 w 1687249"/>
              <a:gd name="connsiteY3" fmla="*/ 24131 h 2846159"/>
              <a:gd name="connsiteX4" fmla="*/ 1119690 w 1687249"/>
              <a:gd name="connsiteY4" fmla="*/ 16248 h 2846159"/>
              <a:gd name="connsiteX5" fmla="*/ 1316759 w 1687249"/>
              <a:gd name="connsiteY5" fmla="*/ 8366 h 2846159"/>
              <a:gd name="connsiteX6" fmla="*/ 1316759 w 1687249"/>
              <a:gd name="connsiteY6" fmla="*/ 394621 h 2846159"/>
              <a:gd name="connsiteX7" fmla="*/ 1269463 w 1687249"/>
              <a:gd name="connsiteY7" fmla="*/ 599573 h 2846159"/>
              <a:gd name="connsiteX8" fmla="*/ 1230049 w 1687249"/>
              <a:gd name="connsiteY8" fmla="*/ 717814 h 2846159"/>
              <a:gd name="connsiteX9" fmla="*/ 1190635 w 1687249"/>
              <a:gd name="connsiteY9" fmla="*/ 875469 h 2846159"/>
              <a:gd name="connsiteX10" fmla="*/ 1174869 w 1687249"/>
              <a:gd name="connsiteY10" fmla="*/ 1025241 h 2846159"/>
              <a:gd name="connsiteX11" fmla="*/ 1151221 w 1687249"/>
              <a:gd name="connsiteY11" fmla="*/ 1277490 h 2846159"/>
              <a:gd name="connsiteX12" fmla="*/ 1166987 w 1687249"/>
              <a:gd name="connsiteY12" fmla="*/ 1387848 h 2846159"/>
              <a:gd name="connsiteX13" fmla="*/ 1174869 w 1687249"/>
              <a:gd name="connsiteY13" fmla="*/ 1419379 h 2846159"/>
              <a:gd name="connsiteX14" fmla="*/ 1198518 w 1687249"/>
              <a:gd name="connsiteY14" fmla="*/ 1450910 h 2846159"/>
              <a:gd name="connsiteX15" fmla="*/ 1222166 w 1687249"/>
              <a:gd name="connsiteY15" fmla="*/ 1490324 h 2846159"/>
              <a:gd name="connsiteX16" fmla="*/ 1245814 w 1687249"/>
              <a:gd name="connsiteY16" fmla="*/ 1545504 h 2846159"/>
              <a:gd name="connsiteX17" fmla="*/ 1277345 w 1687249"/>
              <a:gd name="connsiteY17" fmla="*/ 1592800 h 2846159"/>
              <a:gd name="connsiteX18" fmla="*/ 1308876 w 1687249"/>
              <a:gd name="connsiteY18" fmla="*/ 1663745 h 2846159"/>
              <a:gd name="connsiteX19" fmla="*/ 1387704 w 1687249"/>
              <a:gd name="connsiteY19" fmla="*/ 1758338 h 2846159"/>
              <a:gd name="connsiteX20" fmla="*/ 1490180 w 1687249"/>
              <a:gd name="connsiteY20" fmla="*/ 1876579 h 2846159"/>
              <a:gd name="connsiteX21" fmla="*/ 1529594 w 1687249"/>
              <a:gd name="connsiteY21" fmla="*/ 1923876 h 2846159"/>
              <a:gd name="connsiteX22" fmla="*/ 1553242 w 1687249"/>
              <a:gd name="connsiteY22" fmla="*/ 1955407 h 2846159"/>
              <a:gd name="connsiteX23" fmla="*/ 1576890 w 1687249"/>
              <a:gd name="connsiteY23" fmla="*/ 1979055 h 2846159"/>
              <a:gd name="connsiteX24" fmla="*/ 1608421 w 1687249"/>
              <a:gd name="connsiteY24" fmla="*/ 2042117 h 2846159"/>
              <a:gd name="connsiteX25" fmla="*/ 1663600 w 1687249"/>
              <a:gd name="connsiteY25" fmla="*/ 2176124 h 2846159"/>
              <a:gd name="connsiteX26" fmla="*/ 1687249 w 1687249"/>
              <a:gd name="connsiteY26" fmla="*/ 2223421 h 2846159"/>
              <a:gd name="connsiteX27" fmla="*/ 1671483 w 1687249"/>
              <a:gd name="connsiteY27" fmla="*/ 2262835 h 2846159"/>
              <a:gd name="connsiteX28" fmla="*/ 1632069 w 1687249"/>
              <a:gd name="connsiteY28" fmla="*/ 2381076 h 2846159"/>
              <a:gd name="connsiteX29" fmla="*/ 1616304 w 1687249"/>
              <a:gd name="connsiteY29" fmla="*/ 2404724 h 2846159"/>
              <a:gd name="connsiteX30" fmla="*/ 1600538 w 1687249"/>
              <a:gd name="connsiteY30" fmla="*/ 2436255 h 2846159"/>
              <a:gd name="connsiteX31" fmla="*/ 1553242 w 1687249"/>
              <a:gd name="connsiteY31" fmla="*/ 2491435 h 2846159"/>
              <a:gd name="connsiteX32" fmla="*/ 1529594 w 1687249"/>
              <a:gd name="connsiteY32" fmla="*/ 2522966 h 2846159"/>
              <a:gd name="connsiteX33" fmla="*/ 1513828 w 1687249"/>
              <a:gd name="connsiteY33" fmla="*/ 2546614 h 2846159"/>
              <a:gd name="connsiteX34" fmla="*/ 1466532 w 1687249"/>
              <a:gd name="connsiteY34" fmla="*/ 2593910 h 2846159"/>
              <a:gd name="connsiteX35" fmla="*/ 1442883 w 1687249"/>
              <a:gd name="connsiteY35" fmla="*/ 2601793 h 2846159"/>
              <a:gd name="connsiteX36" fmla="*/ 1435000 w 1687249"/>
              <a:gd name="connsiteY36" fmla="*/ 2625441 h 2846159"/>
              <a:gd name="connsiteX37" fmla="*/ 1364056 w 1687249"/>
              <a:gd name="connsiteY37" fmla="*/ 2656973 h 2846159"/>
              <a:gd name="connsiteX38" fmla="*/ 1300994 w 1687249"/>
              <a:gd name="connsiteY38" fmla="*/ 2696386 h 2846159"/>
              <a:gd name="connsiteX39" fmla="*/ 1214283 w 1687249"/>
              <a:gd name="connsiteY39" fmla="*/ 2751566 h 2846159"/>
              <a:gd name="connsiteX40" fmla="*/ 1174869 w 1687249"/>
              <a:gd name="connsiteY40" fmla="*/ 2759448 h 2846159"/>
              <a:gd name="connsiteX41" fmla="*/ 1151221 w 1687249"/>
              <a:gd name="connsiteY41" fmla="*/ 2775214 h 2846159"/>
              <a:gd name="connsiteX42" fmla="*/ 1056628 w 1687249"/>
              <a:gd name="connsiteY42" fmla="*/ 2790979 h 2846159"/>
              <a:gd name="connsiteX43" fmla="*/ 906856 w 1687249"/>
              <a:gd name="connsiteY43" fmla="*/ 2806745 h 2846159"/>
              <a:gd name="connsiteX44" fmla="*/ 883207 w 1687249"/>
              <a:gd name="connsiteY44" fmla="*/ 2814628 h 2846159"/>
              <a:gd name="connsiteX45" fmla="*/ 843794 w 1687249"/>
              <a:gd name="connsiteY45" fmla="*/ 2838276 h 2846159"/>
              <a:gd name="connsiteX46" fmla="*/ 733435 w 1687249"/>
              <a:gd name="connsiteY46" fmla="*/ 2846159 h 2846159"/>
              <a:gd name="connsiteX47" fmla="*/ 449656 w 1687249"/>
              <a:gd name="connsiteY47" fmla="*/ 2806745 h 2846159"/>
              <a:gd name="connsiteX48" fmla="*/ 252587 w 1687249"/>
              <a:gd name="connsiteY48" fmla="*/ 2633324 h 2846159"/>
              <a:gd name="connsiteX49" fmla="*/ 126463 w 1687249"/>
              <a:gd name="connsiteY49" fmla="*/ 2444138 h 2846159"/>
              <a:gd name="connsiteX50" fmla="*/ 63400 w 1687249"/>
              <a:gd name="connsiteY50" fmla="*/ 2278600 h 2846159"/>
              <a:gd name="connsiteX51" fmla="*/ 23987 w 1687249"/>
              <a:gd name="connsiteY51" fmla="*/ 2105179 h 2846159"/>
              <a:gd name="connsiteX52" fmla="*/ 338 w 1687249"/>
              <a:gd name="connsiteY52" fmla="*/ 1852931 h 2846159"/>
              <a:gd name="connsiteX53" fmla="*/ 102814 w 1687249"/>
              <a:gd name="connsiteY53" fmla="*/ 1206545 h 2846159"/>
              <a:gd name="connsiteX54" fmla="*/ 173759 w 1687249"/>
              <a:gd name="connsiteY54" fmla="*/ 946414 h 2846159"/>
              <a:gd name="connsiteX55" fmla="*/ 221056 w 1687249"/>
              <a:gd name="connsiteY55" fmla="*/ 780876 h 2846159"/>
              <a:gd name="connsiteX56" fmla="*/ 292000 w 1687249"/>
              <a:gd name="connsiteY56" fmla="*/ 568041 h 2846159"/>
              <a:gd name="connsiteX57" fmla="*/ 315649 w 1687249"/>
              <a:gd name="connsiteY57" fmla="*/ 473448 h 2846159"/>
              <a:gd name="connsiteX58" fmla="*/ 331414 w 1687249"/>
              <a:gd name="connsiteY58" fmla="*/ 418269 h 2846159"/>
              <a:gd name="connsiteX59" fmla="*/ 347180 w 1687249"/>
              <a:gd name="connsiteY59" fmla="*/ 355207 h 2846159"/>
              <a:gd name="connsiteX60" fmla="*/ 370828 w 1687249"/>
              <a:gd name="connsiteY60" fmla="*/ 276379 h 2846159"/>
              <a:gd name="connsiteX61" fmla="*/ 394476 w 1687249"/>
              <a:gd name="connsiteY61" fmla="*/ 236966 h 2846159"/>
              <a:gd name="connsiteX62" fmla="*/ 410242 w 1687249"/>
              <a:gd name="connsiteY62" fmla="*/ 205435 h 2846159"/>
              <a:gd name="connsiteX63" fmla="*/ 441773 w 1687249"/>
              <a:gd name="connsiteY63" fmla="*/ 173904 h 2846159"/>
              <a:gd name="connsiteX64" fmla="*/ 465421 w 1687249"/>
              <a:gd name="connsiteY64" fmla="*/ 126607 h 2846159"/>
              <a:gd name="connsiteX65" fmla="*/ 536366 w 1687249"/>
              <a:gd name="connsiteY65" fmla="*/ 71428 h 2846159"/>
              <a:gd name="connsiteX66" fmla="*/ 567897 w 1687249"/>
              <a:gd name="connsiteY66" fmla="*/ 16248 h 2846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</a:cxnLst>
            <a:rect l="l" t="t" r="r" b="b"/>
            <a:pathLst>
              <a:path w="1687249" h="2846159">
                <a:moveTo>
                  <a:pt x="567897" y="16248"/>
                </a:moveTo>
                <a:lnTo>
                  <a:pt x="567897" y="16248"/>
                </a:lnTo>
                <a:cubicBezTo>
                  <a:pt x="602056" y="13621"/>
                  <a:pt x="636113" y="8366"/>
                  <a:pt x="670373" y="8366"/>
                </a:cubicBezTo>
                <a:cubicBezTo>
                  <a:pt x="700805" y="8366"/>
                  <a:pt x="937179" y="21874"/>
                  <a:pt x="977800" y="24131"/>
                </a:cubicBezTo>
                <a:cubicBezTo>
                  <a:pt x="1025097" y="21503"/>
                  <a:pt x="1072484" y="20182"/>
                  <a:pt x="1119690" y="16248"/>
                </a:cubicBezTo>
                <a:cubicBezTo>
                  <a:pt x="1299737" y="1244"/>
                  <a:pt x="1206783" y="-7345"/>
                  <a:pt x="1316759" y="8366"/>
                </a:cubicBezTo>
                <a:cubicBezTo>
                  <a:pt x="1338386" y="159748"/>
                  <a:pt x="1336184" y="122668"/>
                  <a:pt x="1316759" y="394621"/>
                </a:cubicBezTo>
                <a:cubicBezTo>
                  <a:pt x="1315288" y="415216"/>
                  <a:pt x="1277193" y="573485"/>
                  <a:pt x="1269463" y="599573"/>
                </a:cubicBezTo>
                <a:cubicBezTo>
                  <a:pt x="1257660" y="639407"/>
                  <a:pt x="1241463" y="677867"/>
                  <a:pt x="1230049" y="717814"/>
                </a:cubicBezTo>
                <a:cubicBezTo>
                  <a:pt x="1215168" y="769899"/>
                  <a:pt x="1190635" y="875469"/>
                  <a:pt x="1190635" y="875469"/>
                </a:cubicBezTo>
                <a:cubicBezTo>
                  <a:pt x="1185380" y="925393"/>
                  <a:pt x="1179628" y="975267"/>
                  <a:pt x="1174869" y="1025241"/>
                </a:cubicBezTo>
                <a:cubicBezTo>
                  <a:pt x="1145156" y="1337227"/>
                  <a:pt x="1170466" y="1104293"/>
                  <a:pt x="1151221" y="1277490"/>
                </a:cubicBezTo>
                <a:cubicBezTo>
                  <a:pt x="1156476" y="1314276"/>
                  <a:pt x="1160878" y="1351194"/>
                  <a:pt x="1166987" y="1387848"/>
                </a:cubicBezTo>
                <a:cubicBezTo>
                  <a:pt x="1168768" y="1398534"/>
                  <a:pt x="1170024" y="1409689"/>
                  <a:pt x="1174869" y="1419379"/>
                </a:cubicBezTo>
                <a:cubicBezTo>
                  <a:pt x="1180745" y="1431130"/>
                  <a:pt x="1191230" y="1439978"/>
                  <a:pt x="1198518" y="1450910"/>
                </a:cubicBezTo>
                <a:cubicBezTo>
                  <a:pt x="1207017" y="1463658"/>
                  <a:pt x="1215314" y="1476620"/>
                  <a:pt x="1222166" y="1490324"/>
                </a:cubicBezTo>
                <a:cubicBezTo>
                  <a:pt x="1231115" y="1508223"/>
                  <a:pt x="1236327" y="1527885"/>
                  <a:pt x="1245814" y="1545504"/>
                </a:cubicBezTo>
                <a:cubicBezTo>
                  <a:pt x="1254797" y="1562187"/>
                  <a:pt x="1268428" y="1576082"/>
                  <a:pt x="1277345" y="1592800"/>
                </a:cubicBezTo>
                <a:cubicBezTo>
                  <a:pt x="1289523" y="1615634"/>
                  <a:pt x="1294521" y="1642213"/>
                  <a:pt x="1308876" y="1663745"/>
                </a:cubicBezTo>
                <a:cubicBezTo>
                  <a:pt x="1331643" y="1697896"/>
                  <a:pt x="1361428" y="1726807"/>
                  <a:pt x="1387704" y="1758338"/>
                </a:cubicBezTo>
                <a:cubicBezTo>
                  <a:pt x="1478482" y="1867271"/>
                  <a:pt x="1365523" y="1732744"/>
                  <a:pt x="1490180" y="1876579"/>
                </a:cubicBezTo>
                <a:cubicBezTo>
                  <a:pt x="1503621" y="1892087"/>
                  <a:pt x="1517281" y="1907458"/>
                  <a:pt x="1529594" y="1923876"/>
                </a:cubicBezTo>
                <a:cubicBezTo>
                  <a:pt x="1537477" y="1934386"/>
                  <a:pt x="1544692" y="1945432"/>
                  <a:pt x="1553242" y="1955407"/>
                </a:cubicBezTo>
                <a:cubicBezTo>
                  <a:pt x="1560497" y="1963871"/>
                  <a:pt x="1569007" y="1971172"/>
                  <a:pt x="1576890" y="1979055"/>
                </a:cubicBezTo>
                <a:cubicBezTo>
                  <a:pt x="1599715" y="2047529"/>
                  <a:pt x="1561881" y="1939730"/>
                  <a:pt x="1608421" y="2042117"/>
                </a:cubicBezTo>
                <a:cubicBezTo>
                  <a:pt x="1628411" y="2086095"/>
                  <a:pt x="1636804" y="2135930"/>
                  <a:pt x="1663600" y="2176124"/>
                </a:cubicBezTo>
                <a:cubicBezTo>
                  <a:pt x="1683975" y="2206687"/>
                  <a:pt x="1676370" y="2190785"/>
                  <a:pt x="1687249" y="2223421"/>
                </a:cubicBezTo>
                <a:cubicBezTo>
                  <a:pt x="1681994" y="2236559"/>
                  <a:pt x="1675549" y="2249282"/>
                  <a:pt x="1671483" y="2262835"/>
                </a:cubicBezTo>
                <a:cubicBezTo>
                  <a:pt x="1655265" y="2316892"/>
                  <a:pt x="1674457" y="2317492"/>
                  <a:pt x="1632069" y="2381076"/>
                </a:cubicBezTo>
                <a:cubicBezTo>
                  <a:pt x="1626814" y="2388959"/>
                  <a:pt x="1621004" y="2396499"/>
                  <a:pt x="1616304" y="2404724"/>
                </a:cubicBezTo>
                <a:cubicBezTo>
                  <a:pt x="1610474" y="2414927"/>
                  <a:pt x="1606766" y="2426290"/>
                  <a:pt x="1600538" y="2436255"/>
                </a:cubicBezTo>
                <a:cubicBezTo>
                  <a:pt x="1573940" y="2478811"/>
                  <a:pt x="1583007" y="2456708"/>
                  <a:pt x="1553242" y="2491435"/>
                </a:cubicBezTo>
                <a:cubicBezTo>
                  <a:pt x="1544692" y="2501410"/>
                  <a:pt x="1537230" y="2512275"/>
                  <a:pt x="1529594" y="2522966"/>
                </a:cubicBezTo>
                <a:cubicBezTo>
                  <a:pt x="1524087" y="2530675"/>
                  <a:pt x="1520122" y="2539533"/>
                  <a:pt x="1513828" y="2546614"/>
                </a:cubicBezTo>
                <a:cubicBezTo>
                  <a:pt x="1499016" y="2563278"/>
                  <a:pt x="1487683" y="2586860"/>
                  <a:pt x="1466532" y="2593910"/>
                </a:cubicBezTo>
                <a:lnTo>
                  <a:pt x="1442883" y="2601793"/>
                </a:lnTo>
                <a:cubicBezTo>
                  <a:pt x="1440255" y="2609676"/>
                  <a:pt x="1440191" y="2618953"/>
                  <a:pt x="1435000" y="2625441"/>
                </a:cubicBezTo>
                <a:cubicBezTo>
                  <a:pt x="1417992" y="2646701"/>
                  <a:pt x="1384439" y="2644744"/>
                  <a:pt x="1364056" y="2656973"/>
                </a:cubicBezTo>
                <a:cubicBezTo>
                  <a:pt x="1341051" y="2670776"/>
                  <a:pt x="1322221" y="2681224"/>
                  <a:pt x="1300994" y="2696386"/>
                </a:cubicBezTo>
                <a:cubicBezTo>
                  <a:pt x="1268169" y="2719833"/>
                  <a:pt x="1255630" y="2734339"/>
                  <a:pt x="1214283" y="2751566"/>
                </a:cubicBezTo>
                <a:cubicBezTo>
                  <a:pt x="1201915" y="2756719"/>
                  <a:pt x="1188007" y="2756821"/>
                  <a:pt x="1174869" y="2759448"/>
                </a:cubicBezTo>
                <a:cubicBezTo>
                  <a:pt x="1166986" y="2764703"/>
                  <a:pt x="1160092" y="2771887"/>
                  <a:pt x="1151221" y="2775214"/>
                </a:cubicBezTo>
                <a:cubicBezTo>
                  <a:pt x="1137855" y="2780226"/>
                  <a:pt x="1063684" y="2790236"/>
                  <a:pt x="1056628" y="2790979"/>
                </a:cubicBezTo>
                <a:cubicBezTo>
                  <a:pt x="877572" y="2809826"/>
                  <a:pt x="1032083" y="2788855"/>
                  <a:pt x="906856" y="2806745"/>
                </a:cubicBezTo>
                <a:cubicBezTo>
                  <a:pt x="898973" y="2809373"/>
                  <a:pt x="890639" y="2810912"/>
                  <a:pt x="883207" y="2814628"/>
                </a:cubicBezTo>
                <a:cubicBezTo>
                  <a:pt x="869503" y="2821480"/>
                  <a:pt x="858786" y="2835120"/>
                  <a:pt x="843794" y="2838276"/>
                </a:cubicBezTo>
                <a:cubicBezTo>
                  <a:pt x="807705" y="2845874"/>
                  <a:pt x="770221" y="2843531"/>
                  <a:pt x="733435" y="2846159"/>
                </a:cubicBezTo>
                <a:cubicBezTo>
                  <a:pt x="708468" y="2843781"/>
                  <a:pt x="491300" y="2828792"/>
                  <a:pt x="449656" y="2806745"/>
                </a:cubicBezTo>
                <a:cubicBezTo>
                  <a:pt x="371986" y="2765626"/>
                  <a:pt x="306575" y="2701709"/>
                  <a:pt x="252587" y="2633324"/>
                </a:cubicBezTo>
                <a:cubicBezTo>
                  <a:pt x="208534" y="2577523"/>
                  <a:pt x="156310" y="2509802"/>
                  <a:pt x="126463" y="2444138"/>
                </a:cubicBezTo>
                <a:cubicBezTo>
                  <a:pt x="102029" y="2390383"/>
                  <a:pt x="80488" y="2335121"/>
                  <a:pt x="63400" y="2278600"/>
                </a:cubicBezTo>
                <a:cubicBezTo>
                  <a:pt x="46245" y="2221855"/>
                  <a:pt x="37125" y="2162986"/>
                  <a:pt x="23987" y="2105179"/>
                </a:cubicBezTo>
                <a:cubicBezTo>
                  <a:pt x="16104" y="2021096"/>
                  <a:pt x="-2750" y="1937326"/>
                  <a:pt x="338" y="1852931"/>
                </a:cubicBezTo>
                <a:cubicBezTo>
                  <a:pt x="6781" y="1676821"/>
                  <a:pt x="52603" y="1390651"/>
                  <a:pt x="102814" y="1206545"/>
                </a:cubicBezTo>
                <a:cubicBezTo>
                  <a:pt x="126462" y="1119835"/>
                  <a:pt x="149704" y="1033012"/>
                  <a:pt x="173759" y="946414"/>
                </a:cubicBezTo>
                <a:cubicBezTo>
                  <a:pt x="189118" y="891120"/>
                  <a:pt x="202909" y="835319"/>
                  <a:pt x="221056" y="780876"/>
                </a:cubicBezTo>
                <a:cubicBezTo>
                  <a:pt x="244704" y="709931"/>
                  <a:pt x="270008" y="639517"/>
                  <a:pt x="292000" y="568041"/>
                </a:cubicBezTo>
                <a:cubicBezTo>
                  <a:pt x="301558" y="536977"/>
                  <a:pt x="307378" y="504879"/>
                  <a:pt x="315649" y="473448"/>
                </a:cubicBezTo>
                <a:cubicBezTo>
                  <a:pt x="320517" y="454949"/>
                  <a:pt x="326485" y="436752"/>
                  <a:pt x="331414" y="418269"/>
                </a:cubicBezTo>
                <a:cubicBezTo>
                  <a:pt x="336997" y="397333"/>
                  <a:pt x="341381" y="376084"/>
                  <a:pt x="347180" y="355207"/>
                </a:cubicBezTo>
                <a:cubicBezTo>
                  <a:pt x="354522" y="328775"/>
                  <a:pt x="360640" y="301850"/>
                  <a:pt x="370828" y="276379"/>
                </a:cubicBezTo>
                <a:cubicBezTo>
                  <a:pt x="376518" y="262154"/>
                  <a:pt x="387035" y="250359"/>
                  <a:pt x="394476" y="236966"/>
                </a:cubicBezTo>
                <a:cubicBezTo>
                  <a:pt x="400183" y="226694"/>
                  <a:pt x="403191" y="214836"/>
                  <a:pt x="410242" y="205435"/>
                </a:cubicBezTo>
                <a:cubicBezTo>
                  <a:pt x="419160" y="193544"/>
                  <a:pt x="431263" y="184414"/>
                  <a:pt x="441773" y="173904"/>
                </a:cubicBezTo>
                <a:cubicBezTo>
                  <a:pt x="449656" y="158138"/>
                  <a:pt x="454259" y="140249"/>
                  <a:pt x="465421" y="126607"/>
                </a:cubicBezTo>
                <a:cubicBezTo>
                  <a:pt x="481794" y="106596"/>
                  <a:pt x="513278" y="86820"/>
                  <a:pt x="536366" y="71428"/>
                </a:cubicBezTo>
                <a:cubicBezTo>
                  <a:pt x="546599" y="40729"/>
                  <a:pt x="562642" y="25445"/>
                  <a:pt x="567897" y="16248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6FF691D-0136-4B93-B06F-05DDE515AC09}"/>
              </a:ext>
            </a:extLst>
          </p:cNvPr>
          <p:cNvSpPr/>
          <p:nvPr/>
        </p:nvSpPr>
        <p:spPr>
          <a:xfrm>
            <a:off x="2183185" y="204952"/>
            <a:ext cx="1687249" cy="1600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033F928C-2687-4D00-8406-FFCBA4642A91}"/>
              </a:ext>
            </a:extLst>
          </p:cNvPr>
          <p:cNvSpPr/>
          <p:nvPr/>
        </p:nvSpPr>
        <p:spPr>
          <a:xfrm>
            <a:off x="1300655" y="4209393"/>
            <a:ext cx="9522373" cy="20495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56F47D4-0439-4E3A-88BB-1F5809F9B1B0}"/>
              </a:ext>
            </a:extLst>
          </p:cNvPr>
          <p:cNvSpPr/>
          <p:nvPr/>
        </p:nvSpPr>
        <p:spPr>
          <a:xfrm>
            <a:off x="1300655" y="2986088"/>
            <a:ext cx="520262" cy="11739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99E4B22-9D1E-4516-9482-39B4CC088367}"/>
              </a:ext>
            </a:extLst>
          </p:cNvPr>
          <p:cNvSpPr/>
          <p:nvPr/>
        </p:nvSpPr>
        <p:spPr>
          <a:xfrm>
            <a:off x="1300655" y="4463694"/>
            <a:ext cx="520262" cy="11739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7D88673-7B53-4955-9DE3-A1C67B197C19}"/>
              </a:ext>
            </a:extLst>
          </p:cNvPr>
          <p:cNvSpPr/>
          <p:nvPr/>
        </p:nvSpPr>
        <p:spPr>
          <a:xfrm>
            <a:off x="1857867" y="4463693"/>
            <a:ext cx="1333007" cy="22923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7D3346D-E809-4DB7-83CC-B31A1F2C8BE5}"/>
              </a:ext>
            </a:extLst>
          </p:cNvPr>
          <p:cNvSpPr/>
          <p:nvPr/>
        </p:nvSpPr>
        <p:spPr>
          <a:xfrm>
            <a:off x="3190874" y="4463692"/>
            <a:ext cx="1333007" cy="23416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C4E0810-74A4-4FB9-BD86-A4CD7C78CC9C}"/>
              </a:ext>
            </a:extLst>
          </p:cNvPr>
          <p:cNvSpPr/>
          <p:nvPr/>
        </p:nvSpPr>
        <p:spPr>
          <a:xfrm>
            <a:off x="5293291" y="4439018"/>
            <a:ext cx="1478984" cy="23416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94708DC-B239-4F59-A5D3-A496B7D1DDEF}"/>
              </a:ext>
            </a:extLst>
          </p:cNvPr>
          <p:cNvSpPr/>
          <p:nvPr/>
        </p:nvSpPr>
        <p:spPr>
          <a:xfrm>
            <a:off x="7541685" y="4476924"/>
            <a:ext cx="1245128" cy="23416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BD0336F-ACDB-47C8-A277-AF1BDA2BF306}"/>
              </a:ext>
            </a:extLst>
          </p:cNvPr>
          <p:cNvSpPr/>
          <p:nvPr/>
        </p:nvSpPr>
        <p:spPr>
          <a:xfrm>
            <a:off x="8786813" y="4476924"/>
            <a:ext cx="769410" cy="23416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04D595E-515E-46CD-B78C-41EBE1E54571}"/>
              </a:ext>
            </a:extLst>
          </p:cNvPr>
          <p:cNvSpPr/>
          <p:nvPr/>
        </p:nvSpPr>
        <p:spPr>
          <a:xfrm>
            <a:off x="9556223" y="4476924"/>
            <a:ext cx="1440390" cy="23416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E8ACE3F-36A9-44D9-8CF1-885B5F9187E6}"/>
              </a:ext>
            </a:extLst>
          </p:cNvPr>
          <p:cNvSpPr/>
          <p:nvPr/>
        </p:nvSpPr>
        <p:spPr>
          <a:xfrm>
            <a:off x="9708623" y="2747963"/>
            <a:ext cx="1182722" cy="14220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3B1256E-3742-4398-B6FD-7EB2B9147024}"/>
              </a:ext>
            </a:extLst>
          </p:cNvPr>
          <p:cNvSpPr/>
          <p:nvPr/>
        </p:nvSpPr>
        <p:spPr>
          <a:xfrm>
            <a:off x="8882063" y="2756088"/>
            <a:ext cx="826560" cy="14220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833D24D-8B99-4C07-B5E1-B56F93F67372}"/>
              </a:ext>
            </a:extLst>
          </p:cNvPr>
          <p:cNvSpPr/>
          <p:nvPr/>
        </p:nvSpPr>
        <p:spPr>
          <a:xfrm>
            <a:off x="7509295" y="2738028"/>
            <a:ext cx="1182722" cy="14220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4FBDF7D-EF75-4DF9-8A0C-28AF6D1CF735}"/>
              </a:ext>
            </a:extLst>
          </p:cNvPr>
          <p:cNvSpPr/>
          <p:nvPr/>
        </p:nvSpPr>
        <p:spPr>
          <a:xfrm>
            <a:off x="5589553" y="2756088"/>
            <a:ext cx="1182722" cy="14220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12C19DF-0D8B-4729-BA23-DD738D1B1BC8}"/>
              </a:ext>
            </a:extLst>
          </p:cNvPr>
          <p:cNvSpPr/>
          <p:nvPr/>
        </p:nvSpPr>
        <p:spPr>
          <a:xfrm>
            <a:off x="2768796" y="2747963"/>
            <a:ext cx="1182722" cy="14220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EB141D3-5163-4BDA-B060-9A5215880ECA}"/>
              </a:ext>
            </a:extLst>
          </p:cNvPr>
          <p:cNvSpPr/>
          <p:nvPr/>
        </p:nvSpPr>
        <p:spPr>
          <a:xfrm>
            <a:off x="4212010" y="343452"/>
            <a:ext cx="1081281" cy="17080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D1E206C-A8EB-48B9-9128-97315C895361}"/>
              </a:ext>
            </a:extLst>
          </p:cNvPr>
          <p:cNvSpPr/>
          <p:nvPr/>
        </p:nvSpPr>
        <p:spPr>
          <a:xfrm>
            <a:off x="5419154" y="343452"/>
            <a:ext cx="1386459" cy="226639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FBBB9AF8-BEC0-42CF-B3DF-BF3413B3647D}"/>
              </a:ext>
            </a:extLst>
          </p:cNvPr>
          <p:cNvSpPr/>
          <p:nvPr/>
        </p:nvSpPr>
        <p:spPr>
          <a:xfrm>
            <a:off x="6898711" y="343452"/>
            <a:ext cx="930839" cy="14996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8E94F0E-A2F3-4BFC-8963-661157BEC6AF}"/>
              </a:ext>
            </a:extLst>
          </p:cNvPr>
          <p:cNvSpPr/>
          <p:nvPr/>
        </p:nvSpPr>
        <p:spPr>
          <a:xfrm>
            <a:off x="8329613" y="180975"/>
            <a:ext cx="2019545" cy="1828800"/>
          </a:xfrm>
          <a:custGeom>
            <a:avLst/>
            <a:gdLst>
              <a:gd name="connsiteX0" fmla="*/ 104775 w 2019545"/>
              <a:gd name="connsiteY0" fmla="*/ 138113 h 1828800"/>
              <a:gd name="connsiteX1" fmla="*/ 104775 w 2019545"/>
              <a:gd name="connsiteY1" fmla="*/ 138113 h 1828800"/>
              <a:gd name="connsiteX2" fmla="*/ 23812 w 2019545"/>
              <a:gd name="connsiteY2" fmla="*/ 314325 h 1828800"/>
              <a:gd name="connsiteX3" fmla="*/ 0 w 2019545"/>
              <a:gd name="connsiteY3" fmla="*/ 809625 h 1828800"/>
              <a:gd name="connsiteX4" fmla="*/ 66675 w 2019545"/>
              <a:gd name="connsiteY4" fmla="*/ 1033463 h 1828800"/>
              <a:gd name="connsiteX5" fmla="*/ 152400 w 2019545"/>
              <a:gd name="connsiteY5" fmla="*/ 1209675 h 1828800"/>
              <a:gd name="connsiteX6" fmla="*/ 238125 w 2019545"/>
              <a:gd name="connsiteY6" fmla="*/ 1385888 h 1828800"/>
              <a:gd name="connsiteX7" fmla="*/ 304800 w 2019545"/>
              <a:gd name="connsiteY7" fmla="*/ 1538288 h 1828800"/>
              <a:gd name="connsiteX8" fmla="*/ 361950 w 2019545"/>
              <a:gd name="connsiteY8" fmla="*/ 1657350 h 1828800"/>
              <a:gd name="connsiteX9" fmla="*/ 390525 w 2019545"/>
              <a:gd name="connsiteY9" fmla="*/ 1700213 h 1828800"/>
              <a:gd name="connsiteX10" fmla="*/ 414337 w 2019545"/>
              <a:gd name="connsiteY10" fmla="*/ 1752600 h 1828800"/>
              <a:gd name="connsiteX11" fmla="*/ 452437 w 2019545"/>
              <a:gd name="connsiteY11" fmla="*/ 1781175 h 1828800"/>
              <a:gd name="connsiteX12" fmla="*/ 576262 w 2019545"/>
              <a:gd name="connsiteY12" fmla="*/ 1824038 h 1828800"/>
              <a:gd name="connsiteX13" fmla="*/ 676275 w 2019545"/>
              <a:gd name="connsiteY13" fmla="*/ 1828800 h 1828800"/>
              <a:gd name="connsiteX14" fmla="*/ 790575 w 2019545"/>
              <a:gd name="connsiteY14" fmla="*/ 1814513 h 1828800"/>
              <a:gd name="connsiteX15" fmla="*/ 985837 w 2019545"/>
              <a:gd name="connsiteY15" fmla="*/ 1795463 h 1828800"/>
              <a:gd name="connsiteX16" fmla="*/ 1109662 w 2019545"/>
              <a:gd name="connsiteY16" fmla="*/ 1776413 h 1828800"/>
              <a:gd name="connsiteX17" fmla="*/ 1238250 w 2019545"/>
              <a:gd name="connsiteY17" fmla="*/ 1762125 h 1828800"/>
              <a:gd name="connsiteX18" fmla="*/ 1352550 w 2019545"/>
              <a:gd name="connsiteY18" fmla="*/ 1733550 h 1828800"/>
              <a:gd name="connsiteX19" fmla="*/ 1385887 w 2019545"/>
              <a:gd name="connsiteY19" fmla="*/ 1709738 h 1828800"/>
              <a:gd name="connsiteX20" fmla="*/ 1438275 w 2019545"/>
              <a:gd name="connsiteY20" fmla="*/ 1685925 h 1828800"/>
              <a:gd name="connsiteX21" fmla="*/ 1466850 w 2019545"/>
              <a:gd name="connsiteY21" fmla="*/ 1666875 h 1828800"/>
              <a:gd name="connsiteX22" fmla="*/ 1533525 w 2019545"/>
              <a:gd name="connsiteY22" fmla="*/ 1628775 h 1828800"/>
              <a:gd name="connsiteX23" fmla="*/ 1576387 w 2019545"/>
              <a:gd name="connsiteY23" fmla="*/ 1609725 h 1828800"/>
              <a:gd name="connsiteX24" fmla="*/ 1600200 w 2019545"/>
              <a:gd name="connsiteY24" fmla="*/ 1595438 h 1828800"/>
              <a:gd name="connsiteX25" fmla="*/ 1671637 w 2019545"/>
              <a:gd name="connsiteY25" fmla="*/ 1557338 h 1828800"/>
              <a:gd name="connsiteX26" fmla="*/ 1790700 w 2019545"/>
              <a:gd name="connsiteY26" fmla="*/ 1414463 h 1828800"/>
              <a:gd name="connsiteX27" fmla="*/ 1828800 w 2019545"/>
              <a:gd name="connsiteY27" fmla="*/ 1343025 h 1828800"/>
              <a:gd name="connsiteX28" fmla="*/ 1971675 w 2019545"/>
              <a:gd name="connsiteY28" fmla="*/ 1085850 h 1828800"/>
              <a:gd name="connsiteX29" fmla="*/ 2014537 w 2019545"/>
              <a:gd name="connsiteY29" fmla="*/ 938213 h 1828800"/>
              <a:gd name="connsiteX30" fmla="*/ 2014537 w 2019545"/>
              <a:gd name="connsiteY30" fmla="*/ 690563 h 1828800"/>
              <a:gd name="connsiteX31" fmla="*/ 1985962 w 2019545"/>
              <a:gd name="connsiteY31" fmla="*/ 566738 h 1828800"/>
              <a:gd name="connsiteX32" fmla="*/ 1914525 w 2019545"/>
              <a:gd name="connsiteY32" fmla="*/ 338138 h 1828800"/>
              <a:gd name="connsiteX33" fmla="*/ 1852612 w 2019545"/>
              <a:gd name="connsiteY33" fmla="*/ 171450 h 1828800"/>
              <a:gd name="connsiteX34" fmla="*/ 1828800 w 2019545"/>
              <a:gd name="connsiteY34" fmla="*/ 152400 h 1828800"/>
              <a:gd name="connsiteX35" fmla="*/ 1571625 w 2019545"/>
              <a:gd name="connsiteY35" fmla="*/ 47625 h 1828800"/>
              <a:gd name="connsiteX36" fmla="*/ 1376362 w 2019545"/>
              <a:gd name="connsiteY36" fmla="*/ 9525 h 1828800"/>
              <a:gd name="connsiteX37" fmla="*/ 1290637 w 2019545"/>
              <a:gd name="connsiteY37" fmla="*/ 4763 h 1828800"/>
              <a:gd name="connsiteX38" fmla="*/ 1057275 w 2019545"/>
              <a:gd name="connsiteY38" fmla="*/ 0 h 1828800"/>
              <a:gd name="connsiteX39" fmla="*/ 419100 w 2019545"/>
              <a:gd name="connsiteY39" fmla="*/ 14288 h 1828800"/>
              <a:gd name="connsiteX40" fmla="*/ 342900 w 2019545"/>
              <a:gd name="connsiteY40" fmla="*/ 38100 h 1828800"/>
              <a:gd name="connsiteX41" fmla="*/ 285750 w 2019545"/>
              <a:gd name="connsiteY41" fmla="*/ 52388 h 1828800"/>
              <a:gd name="connsiteX42" fmla="*/ 228600 w 2019545"/>
              <a:gd name="connsiteY42" fmla="*/ 85725 h 1828800"/>
              <a:gd name="connsiteX43" fmla="*/ 214312 w 2019545"/>
              <a:gd name="connsiteY43" fmla="*/ 95250 h 1828800"/>
              <a:gd name="connsiteX44" fmla="*/ 195262 w 2019545"/>
              <a:gd name="connsiteY44" fmla="*/ 109538 h 1828800"/>
              <a:gd name="connsiteX45" fmla="*/ 138112 w 2019545"/>
              <a:gd name="connsiteY45" fmla="*/ 138113 h 1828800"/>
              <a:gd name="connsiteX46" fmla="*/ 123825 w 2019545"/>
              <a:gd name="connsiteY46" fmla="*/ 142875 h 1828800"/>
              <a:gd name="connsiteX47" fmla="*/ 104775 w 2019545"/>
              <a:gd name="connsiteY47" fmla="*/ 138113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2019545" h="1828800">
                <a:moveTo>
                  <a:pt x="104775" y="138113"/>
                </a:moveTo>
                <a:lnTo>
                  <a:pt x="104775" y="138113"/>
                </a:lnTo>
                <a:cubicBezTo>
                  <a:pt x="77787" y="196850"/>
                  <a:pt x="35828" y="250811"/>
                  <a:pt x="23812" y="314325"/>
                </a:cubicBezTo>
                <a:cubicBezTo>
                  <a:pt x="13749" y="367513"/>
                  <a:pt x="3999" y="689644"/>
                  <a:pt x="0" y="809625"/>
                </a:cubicBezTo>
                <a:cubicBezTo>
                  <a:pt x="19531" y="881239"/>
                  <a:pt x="40573" y="964369"/>
                  <a:pt x="66675" y="1033463"/>
                </a:cubicBezTo>
                <a:cubicBezTo>
                  <a:pt x="97284" y="1114489"/>
                  <a:pt x="114983" y="1134841"/>
                  <a:pt x="152400" y="1209675"/>
                </a:cubicBezTo>
                <a:cubicBezTo>
                  <a:pt x="181612" y="1268099"/>
                  <a:pt x="211944" y="1326045"/>
                  <a:pt x="238125" y="1385888"/>
                </a:cubicBezTo>
                <a:cubicBezTo>
                  <a:pt x="260350" y="1436688"/>
                  <a:pt x="280805" y="1488299"/>
                  <a:pt x="304800" y="1538288"/>
                </a:cubicBezTo>
                <a:cubicBezTo>
                  <a:pt x="323850" y="1577975"/>
                  <a:pt x="337531" y="1620721"/>
                  <a:pt x="361950" y="1657350"/>
                </a:cubicBezTo>
                <a:lnTo>
                  <a:pt x="390525" y="1700213"/>
                </a:lnTo>
                <a:cubicBezTo>
                  <a:pt x="395785" y="1721255"/>
                  <a:pt x="397135" y="1733965"/>
                  <a:pt x="414337" y="1752600"/>
                </a:cubicBezTo>
                <a:cubicBezTo>
                  <a:pt x="425105" y="1764265"/>
                  <a:pt x="438824" y="1773007"/>
                  <a:pt x="452437" y="1781175"/>
                </a:cubicBezTo>
                <a:cubicBezTo>
                  <a:pt x="497083" y="1807963"/>
                  <a:pt x="523801" y="1818042"/>
                  <a:pt x="576262" y="1824038"/>
                </a:cubicBezTo>
                <a:cubicBezTo>
                  <a:pt x="609422" y="1827828"/>
                  <a:pt x="642937" y="1827213"/>
                  <a:pt x="676275" y="1828800"/>
                </a:cubicBezTo>
                <a:cubicBezTo>
                  <a:pt x="714375" y="1824038"/>
                  <a:pt x="752385" y="1818491"/>
                  <a:pt x="790575" y="1814513"/>
                </a:cubicBezTo>
                <a:cubicBezTo>
                  <a:pt x="911672" y="1801899"/>
                  <a:pt x="881320" y="1810047"/>
                  <a:pt x="985837" y="1795463"/>
                </a:cubicBezTo>
                <a:cubicBezTo>
                  <a:pt x="1027197" y="1789692"/>
                  <a:pt x="1068024" y="1779616"/>
                  <a:pt x="1109662" y="1776413"/>
                </a:cubicBezTo>
                <a:cubicBezTo>
                  <a:pt x="1153254" y="1773059"/>
                  <a:pt x="1195236" y="1771181"/>
                  <a:pt x="1238250" y="1762125"/>
                </a:cubicBezTo>
                <a:cubicBezTo>
                  <a:pt x="1276680" y="1754034"/>
                  <a:pt x="1352550" y="1733550"/>
                  <a:pt x="1352550" y="1733550"/>
                </a:cubicBezTo>
                <a:cubicBezTo>
                  <a:pt x="1363662" y="1725613"/>
                  <a:pt x="1374257" y="1716895"/>
                  <a:pt x="1385887" y="1709738"/>
                </a:cubicBezTo>
                <a:cubicBezTo>
                  <a:pt x="1449666" y="1670489"/>
                  <a:pt x="1382452" y="1716374"/>
                  <a:pt x="1438275" y="1685925"/>
                </a:cubicBezTo>
                <a:cubicBezTo>
                  <a:pt x="1448325" y="1680443"/>
                  <a:pt x="1457034" y="1672765"/>
                  <a:pt x="1466850" y="1666875"/>
                </a:cubicBezTo>
                <a:cubicBezTo>
                  <a:pt x="1488800" y="1653705"/>
                  <a:pt x="1513047" y="1644133"/>
                  <a:pt x="1533525" y="1628775"/>
                </a:cubicBezTo>
                <a:cubicBezTo>
                  <a:pt x="1559051" y="1609631"/>
                  <a:pt x="1544792" y="1616045"/>
                  <a:pt x="1576387" y="1609725"/>
                </a:cubicBezTo>
                <a:cubicBezTo>
                  <a:pt x="1584325" y="1604963"/>
                  <a:pt x="1591921" y="1599578"/>
                  <a:pt x="1600200" y="1595438"/>
                </a:cubicBezTo>
                <a:cubicBezTo>
                  <a:pt x="1635743" y="1577666"/>
                  <a:pt x="1637604" y="1584565"/>
                  <a:pt x="1671637" y="1557338"/>
                </a:cubicBezTo>
                <a:cubicBezTo>
                  <a:pt x="1707491" y="1528655"/>
                  <a:pt x="1784590" y="1425920"/>
                  <a:pt x="1790700" y="1414463"/>
                </a:cubicBezTo>
                <a:cubicBezTo>
                  <a:pt x="1803400" y="1390650"/>
                  <a:pt x="1815357" y="1366426"/>
                  <a:pt x="1828800" y="1343025"/>
                </a:cubicBezTo>
                <a:cubicBezTo>
                  <a:pt x="1860843" y="1287246"/>
                  <a:pt x="1944669" y="1157417"/>
                  <a:pt x="1971675" y="1085850"/>
                </a:cubicBezTo>
                <a:cubicBezTo>
                  <a:pt x="1989767" y="1037906"/>
                  <a:pt x="2000250" y="987425"/>
                  <a:pt x="2014537" y="938213"/>
                </a:cubicBezTo>
                <a:cubicBezTo>
                  <a:pt x="2017156" y="867497"/>
                  <a:pt x="2024361" y="762137"/>
                  <a:pt x="2014537" y="690563"/>
                </a:cubicBezTo>
                <a:cubicBezTo>
                  <a:pt x="2008777" y="648597"/>
                  <a:pt x="1997526" y="607489"/>
                  <a:pt x="1985962" y="566738"/>
                </a:cubicBezTo>
                <a:cubicBezTo>
                  <a:pt x="1964167" y="489937"/>
                  <a:pt x="1937854" y="414487"/>
                  <a:pt x="1914525" y="338138"/>
                </a:cubicBezTo>
                <a:cubicBezTo>
                  <a:pt x="1895798" y="276850"/>
                  <a:pt x="1890077" y="222539"/>
                  <a:pt x="1852612" y="171450"/>
                </a:cubicBezTo>
                <a:cubicBezTo>
                  <a:pt x="1846601" y="163253"/>
                  <a:pt x="1837334" y="157922"/>
                  <a:pt x="1828800" y="152400"/>
                </a:cubicBezTo>
                <a:cubicBezTo>
                  <a:pt x="1749734" y="101240"/>
                  <a:pt x="1666449" y="69175"/>
                  <a:pt x="1571625" y="47625"/>
                </a:cubicBezTo>
                <a:cubicBezTo>
                  <a:pt x="1498759" y="31065"/>
                  <a:pt x="1449634" y="17446"/>
                  <a:pt x="1376362" y="9525"/>
                </a:cubicBezTo>
                <a:cubicBezTo>
                  <a:pt x="1347909" y="6449"/>
                  <a:pt x="1319243" y="5617"/>
                  <a:pt x="1290637" y="4763"/>
                </a:cubicBezTo>
                <a:lnTo>
                  <a:pt x="1057275" y="0"/>
                </a:lnTo>
                <a:cubicBezTo>
                  <a:pt x="844550" y="4763"/>
                  <a:pt x="631576" y="2956"/>
                  <a:pt x="419100" y="14288"/>
                </a:cubicBezTo>
                <a:cubicBezTo>
                  <a:pt x="392526" y="15705"/>
                  <a:pt x="368487" y="30789"/>
                  <a:pt x="342900" y="38100"/>
                </a:cubicBezTo>
                <a:cubicBezTo>
                  <a:pt x="324019" y="43495"/>
                  <a:pt x="304284" y="45901"/>
                  <a:pt x="285750" y="52388"/>
                </a:cubicBezTo>
                <a:cubicBezTo>
                  <a:pt x="253829" y="63560"/>
                  <a:pt x="251586" y="69307"/>
                  <a:pt x="228600" y="85725"/>
                </a:cubicBezTo>
                <a:cubicBezTo>
                  <a:pt x="223942" y="89052"/>
                  <a:pt x="218970" y="91923"/>
                  <a:pt x="214312" y="95250"/>
                </a:cubicBezTo>
                <a:cubicBezTo>
                  <a:pt x="207853" y="99864"/>
                  <a:pt x="202180" y="105646"/>
                  <a:pt x="195262" y="109538"/>
                </a:cubicBezTo>
                <a:cubicBezTo>
                  <a:pt x="176699" y="119980"/>
                  <a:pt x="158318" y="131378"/>
                  <a:pt x="138112" y="138113"/>
                </a:cubicBezTo>
                <a:cubicBezTo>
                  <a:pt x="133350" y="139700"/>
                  <a:pt x="127681" y="139661"/>
                  <a:pt x="123825" y="142875"/>
                </a:cubicBezTo>
                <a:cubicBezTo>
                  <a:pt x="117727" y="147956"/>
                  <a:pt x="107950" y="138907"/>
                  <a:pt x="104775" y="138113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98A0C9CB-1DE2-4499-8F5D-83BBA91F405B}"/>
              </a:ext>
            </a:extLst>
          </p:cNvPr>
          <p:cNvSpPr/>
          <p:nvPr/>
        </p:nvSpPr>
        <p:spPr>
          <a:xfrm>
            <a:off x="2390775" y="2152650"/>
            <a:ext cx="1657503" cy="623888"/>
          </a:xfrm>
          <a:custGeom>
            <a:avLst/>
            <a:gdLst>
              <a:gd name="connsiteX0" fmla="*/ 104775 w 1657503"/>
              <a:gd name="connsiteY0" fmla="*/ 385763 h 623888"/>
              <a:gd name="connsiteX1" fmla="*/ 104775 w 1657503"/>
              <a:gd name="connsiteY1" fmla="*/ 385763 h 623888"/>
              <a:gd name="connsiteX2" fmla="*/ 61913 w 1657503"/>
              <a:gd name="connsiteY2" fmla="*/ 395288 h 623888"/>
              <a:gd name="connsiteX3" fmla="*/ 57150 w 1657503"/>
              <a:gd name="connsiteY3" fmla="*/ 409575 h 623888"/>
              <a:gd name="connsiteX4" fmla="*/ 28575 w 1657503"/>
              <a:gd name="connsiteY4" fmla="*/ 438150 h 623888"/>
              <a:gd name="connsiteX5" fmla="*/ 9525 w 1657503"/>
              <a:gd name="connsiteY5" fmla="*/ 471488 h 623888"/>
              <a:gd name="connsiteX6" fmla="*/ 4763 w 1657503"/>
              <a:gd name="connsiteY6" fmla="*/ 485775 h 623888"/>
              <a:gd name="connsiteX7" fmla="*/ 14288 w 1657503"/>
              <a:gd name="connsiteY7" fmla="*/ 509588 h 623888"/>
              <a:gd name="connsiteX8" fmla="*/ 0 w 1657503"/>
              <a:gd name="connsiteY8" fmla="*/ 557213 h 623888"/>
              <a:gd name="connsiteX9" fmla="*/ 19050 w 1657503"/>
              <a:gd name="connsiteY9" fmla="*/ 600075 h 623888"/>
              <a:gd name="connsiteX10" fmla="*/ 33338 w 1657503"/>
              <a:gd name="connsiteY10" fmla="*/ 614363 h 623888"/>
              <a:gd name="connsiteX11" fmla="*/ 66675 w 1657503"/>
              <a:gd name="connsiteY11" fmla="*/ 623888 h 623888"/>
              <a:gd name="connsiteX12" fmla="*/ 123825 w 1657503"/>
              <a:gd name="connsiteY12" fmla="*/ 619125 h 623888"/>
              <a:gd name="connsiteX13" fmla="*/ 147638 w 1657503"/>
              <a:gd name="connsiteY13" fmla="*/ 614363 h 623888"/>
              <a:gd name="connsiteX14" fmla="*/ 195263 w 1657503"/>
              <a:gd name="connsiteY14" fmla="*/ 609600 h 623888"/>
              <a:gd name="connsiteX15" fmla="*/ 223838 w 1657503"/>
              <a:gd name="connsiteY15" fmla="*/ 604838 h 623888"/>
              <a:gd name="connsiteX16" fmla="*/ 300038 w 1657503"/>
              <a:gd name="connsiteY16" fmla="*/ 595313 h 623888"/>
              <a:gd name="connsiteX17" fmla="*/ 342900 w 1657503"/>
              <a:gd name="connsiteY17" fmla="*/ 585788 h 623888"/>
              <a:gd name="connsiteX18" fmla="*/ 371475 w 1657503"/>
              <a:gd name="connsiteY18" fmla="*/ 581025 h 623888"/>
              <a:gd name="connsiteX19" fmla="*/ 385763 w 1657503"/>
              <a:gd name="connsiteY19" fmla="*/ 576263 h 623888"/>
              <a:gd name="connsiteX20" fmla="*/ 442913 w 1657503"/>
              <a:gd name="connsiteY20" fmla="*/ 566738 h 623888"/>
              <a:gd name="connsiteX21" fmla="*/ 471488 w 1657503"/>
              <a:gd name="connsiteY21" fmla="*/ 561975 h 623888"/>
              <a:gd name="connsiteX22" fmla="*/ 495300 w 1657503"/>
              <a:gd name="connsiteY22" fmla="*/ 557213 h 623888"/>
              <a:gd name="connsiteX23" fmla="*/ 542925 w 1657503"/>
              <a:gd name="connsiteY23" fmla="*/ 552450 h 623888"/>
              <a:gd name="connsiteX24" fmla="*/ 638175 w 1657503"/>
              <a:gd name="connsiteY24" fmla="*/ 538163 h 623888"/>
              <a:gd name="connsiteX25" fmla="*/ 704850 w 1657503"/>
              <a:gd name="connsiteY25" fmla="*/ 514350 h 623888"/>
              <a:gd name="connsiteX26" fmla="*/ 728663 w 1657503"/>
              <a:gd name="connsiteY26" fmla="*/ 504825 h 623888"/>
              <a:gd name="connsiteX27" fmla="*/ 752475 w 1657503"/>
              <a:gd name="connsiteY27" fmla="*/ 500063 h 623888"/>
              <a:gd name="connsiteX28" fmla="*/ 785813 w 1657503"/>
              <a:gd name="connsiteY28" fmla="*/ 495300 h 623888"/>
              <a:gd name="connsiteX29" fmla="*/ 814388 w 1657503"/>
              <a:gd name="connsiteY29" fmla="*/ 490538 h 623888"/>
              <a:gd name="connsiteX30" fmla="*/ 833438 w 1657503"/>
              <a:gd name="connsiteY30" fmla="*/ 481013 h 623888"/>
              <a:gd name="connsiteX31" fmla="*/ 909638 w 1657503"/>
              <a:gd name="connsiteY31" fmla="*/ 466725 h 623888"/>
              <a:gd name="connsiteX32" fmla="*/ 962025 w 1657503"/>
              <a:gd name="connsiteY32" fmla="*/ 452438 h 623888"/>
              <a:gd name="connsiteX33" fmla="*/ 1009650 w 1657503"/>
              <a:gd name="connsiteY33" fmla="*/ 442913 h 623888"/>
              <a:gd name="connsiteX34" fmla="*/ 1071563 w 1657503"/>
              <a:gd name="connsiteY34" fmla="*/ 419100 h 623888"/>
              <a:gd name="connsiteX35" fmla="*/ 1128713 w 1657503"/>
              <a:gd name="connsiteY35" fmla="*/ 395288 h 623888"/>
              <a:gd name="connsiteX36" fmla="*/ 1162050 w 1657503"/>
              <a:gd name="connsiteY36" fmla="*/ 385763 h 623888"/>
              <a:gd name="connsiteX37" fmla="*/ 1219200 w 1657503"/>
              <a:gd name="connsiteY37" fmla="*/ 371475 h 623888"/>
              <a:gd name="connsiteX38" fmla="*/ 1276350 w 1657503"/>
              <a:gd name="connsiteY38" fmla="*/ 357188 h 623888"/>
              <a:gd name="connsiteX39" fmla="*/ 1304925 w 1657503"/>
              <a:gd name="connsiteY39" fmla="*/ 352425 h 623888"/>
              <a:gd name="connsiteX40" fmla="*/ 1385888 w 1657503"/>
              <a:gd name="connsiteY40" fmla="*/ 347663 h 623888"/>
              <a:gd name="connsiteX41" fmla="*/ 1428750 w 1657503"/>
              <a:gd name="connsiteY41" fmla="*/ 342900 h 623888"/>
              <a:gd name="connsiteX42" fmla="*/ 1500188 w 1657503"/>
              <a:gd name="connsiteY42" fmla="*/ 338138 h 623888"/>
              <a:gd name="connsiteX43" fmla="*/ 1533525 w 1657503"/>
              <a:gd name="connsiteY43" fmla="*/ 333375 h 623888"/>
              <a:gd name="connsiteX44" fmla="*/ 1571625 w 1657503"/>
              <a:gd name="connsiteY44" fmla="*/ 328613 h 623888"/>
              <a:gd name="connsiteX45" fmla="*/ 1590675 w 1657503"/>
              <a:gd name="connsiteY45" fmla="*/ 323850 h 623888"/>
              <a:gd name="connsiteX46" fmla="*/ 1614488 w 1657503"/>
              <a:gd name="connsiteY46" fmla="*/ 309563 h 623888"/>
              <a:gd name="connsiteX47" fmla="*/ 1624013 w 1657503"/>
              <a:gd name="connsiteY47" fmla="*/ 295275 h 623888"/>
              <a:gd name="connsiteX48" fmla="*/ 1638300 w 1657503"/>
              <a:gd name="connsiteY48" fmla="*/ 285750 h 623888"/>
              <a:gd name="connsiteX49" fmla="*/ 1657350 w 1657503"/>
              <a:gd name="connsiteY49" fmla="*/ 252413 h 623888"/>
              <a:gd name="connsiteX50" fmla="*/ 1652588 w 1657503"/>
              <a:gd name="connsiteY50" fmla="*/ 219075 h 623888"/>
              <a:gd name="connsiteX51" fmla="*/ 1647825 w 1657503"/>
              <a:gd name="connsiteY51" fmla="*/ 180975 h 623888"/>
              <a:gd name="connsiteX52" fmla="*/ 1633538 w 1657503"/>
              <a:gd name="connsiteY52" fmla="*/ 100013 h 623888"/>
              <a:gd name="connsiteX53" fmla="*/ 1628775 w 1657503"/>
              <a:gd name="connsiteY53" fmla="*/ 61913 h 623888"/>
              <a:gd name="connsiteX54" fmla="*/ 1571625 w 1657503"/>
              <a:gd name="connsiteY54" fmla="*/ 23813 h 623888"/>
              <a:gd name="connsiteX55" fmla="*/ 1543050 w 1657503"/>
              <a:gd name="connsiteY55" fmla="*/ 14288 h 623888"/>
              <a:gd name="connsiteX56" fmla="*/ 1500188 w 1657503"/>
              <a:gd name="connsiteY56" fmla="*/ 9525 h 623888"/>
              <a:gd name="connsiteX57" fmla="*/ 1447800 w 1657503"/>
              <a:gd name="connsiteY57" fmla="*/ 0 h 623888"/>
              <a:gd name="connsiteX58" fmla="*/ 1190625 w 1657503"/>
              <a:gd name="connsiteY58" fmla="*/ 9525 h 623888"/>
              <a:gd name="connsiteX59" fmla="*/ 1119188 w 1657503"/>
              <a:gd name="connsiteY59" fmla="*/ 14288 h 623888"/>
              <a:gd name="connsiteX60" fmla="*/ 990600 w 1657503"/>
              <a:gd name="connsiteY60" fmla="*/ 33338 h 623888"/>
              <a:gd name="connsiteX61" fmla="*/ 900113 w 1657503"/>
              <a:gd name="connsiteY61" fmla="*/ 52388 h 623888"/>
              <a:gd name="connsiteX62" fmla="*/ 823913 w 1657503"/>
              <a:gd name="connsiteY62" fmla="*/ 71438 h 623888"/>
              <a:gd name="connsiteX63" fmla="*/ 785813 w 1657503"/>
              <a:gd name="connsiteY63" fmla="*/ 80963 h 623888"/>
              <a:gd name="connsiteX64" fmla="*/ 747713 w 1657503"/>
              <a:gd name="connsiteY64" fmla="*/ 100013 h 623888"/>
              <a:gd name="connsiteX65" fmla="*/ 719138 w 1657503"/>
              <a:gd name="connsiteY65" fmla="*/ 109538 h 623888"/>
              <a:gd name="connsiteX66" fmla="*/ 681038 w 1657503"/>
              <a:gd name="connsiteY66" fmla="*/ 133350 h 623888"/>
              <a:gd name="connsiteX67" fmla="*/ 623888 w 1657503"/>
              <a:gd name="connsiteY67" fmla="*/ 157163 h 623888"/>
              <a:gd name="connsiteX68" fmla="*/ 485775 w 1657503"/>
              <a:gd name="connsiteY68" fmla="*/ 209550 h 623888"/>
              <a:gd name="connsiteX69" fmla="*/ 433388 w 1657503"/>
              <a:gd name="connsiteY69" fmla="*/ 223838 h 623888"/>
              <a:gd name="connsiteX70" fmla="*/ 390525 w 1657503"/>
              <a:gd name="connsiteY70" fmla="*/ 238125 h 623888"/>
              <a:gd name="connsiteX71" fmla="*/ 333375 w 1657503"/>
              <a:gd name="connsiteY71" fmla="*/ 252413 h 623888"/>
              <a:gd name="connsiteX72" fmla="*/ 285750 w 1657503"/>
              <a:gd name="connsiteY72" fmla="*/ 271463 h 623888"/>
              <a:gd name="connsiteX73" fmla="*/ 266700 w 1657503"/>
              <a:gd name="connsiteY73" fmla="*/ 276225 h 623888"/>
              <a:gd name="connsiteX74" fmla="*/ 190500 w 1657503"/>
              <a:gd name="connsiteY74" fmla="*/ 314325 h 623888"/>
              <a:gd name="connsiteX75" fmla="*/ 147638 w 1657503"/>
              <a:gd name="connsiteY75" fmla="*/ 347663 h 623888"/>
              <a:gd name="connsiteX76" fmla="*/ 138113 w 1657503"/>
              <a:gd name="connsiteY76" fmla="*/ 361950 h 623888"/>
              <a:gd name="connsiteX77" fmla="*/ 104775 w 1657503"/>
              <a:gd name="connsiteY77" fmla="*/ 385763 h 623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</a:cxnLst>
            <a:rect l="l" t="t" r="r" b="b"/>
            <a:pathLst>
              <a:path w="1657503" h="623888">
                <a:moveTo>
                  <a:pt x="104775" y="385763"/>
                </a:moveTo>
                <a:lnTo>
                  <a:pt x="104775" y="385763"/>
                </a:lnTo>
                <a:cubicBezTo>
                  <a:pt x="90488" y="388938"/>
                  <a:pt x="75004" y="388743"/>
                  <a:pt x="61913" y="395288"/>
                </a:cubicBezTo>
                <a:cubicBezTo>
                  <a:pt x="57423" y="397533"/>
                  <a:pt x="60232" y="405612"/>
                  <a:pt x="57150" y="409575"/>
                </a:cubicBezTo>
                <a:cubicBezTo>
                  <a:pt x="48880" y="420208"/>
                  <a:pt x="36047" y="426942"/>
                  <a:pt x="28575" y="438150"/>
                </a:cubicBezTo>
                <a:cubicBezTo>
                  <a:pt x="19010" y="452498"/>
                  <a:pt x="16775" y="454571"/>
                  <a:pt x="9525" y="471488"/>
                </a:cubicBezTo>
                <a:cubicBezTo>
                  <a:pt x="7548" y="476102"/>
                  <a:pt x="6350" y="481013"/>
                  <a:pt x="4763" y="485775"/>
                </a:cubicBezTo>
                <a:cubicBezTo>
                  <a:pt x="7938" y="493713"/>
                  <a:pt x="13514" y="501074"/>
                  <a:pt x="14288" y="509588"/>
                </a:cubicBezTo>
                <a:cubicBezTo>
                  <a:pt x="16112" y="529657"/>
                  <a:pt x="8142" y="540928"/>
                  <a:pt x="0" y="557213"/>
                </a:cubicBezTo>
                <a:cubicBezTo>
                  <a:pt x="6922" y="577980"/>
                  <a:pt x="6471" y="584981"/>
                  <a:pt x="19050" y="600075"/>
                </a:cubicBezTo>
                <a:cubicBezTo>
                  <a:pt x="23362" y="605249"/>
                  <a:pt x="27734" y="610627"/>
                  <a:pt x="33338" y="614363"/>
                </a:cubicBezTo>
                <a:cubicBezTo>
                  <a:pt x="37435" y="617094"/>
                  <a:pt x="64138" y="623254"/>
                  <a:pt x="66675" y="623888"/>
                </a:cubicBezTo>
                <a:cubicBezTo>
                  <a:pt x="85725" y="622300"/>
                  <a:pt x="104840" y="621359"/>
                  <a:pt x="123825" y="619125"/>
                </a:cubicBezTo>
                <a:cubicBezTo>
                  <a:pt x="131864" y="618179"/>
                  <a:pt x="139614" y="615433"/>
                  <a:pt x="147638" y="614363"/>
                </a:cubicBezTo>
                <a:cubicBezTo>
                  <a:pt x="163452" y="612254"/>
                  <a:pt x="179432" y="611579"/>
                  <a:pt x="195263" y="609600"/>
                </a:cubicBezTo>
                <a:cubicBezTo>
                  <a:pt x="204845" y="608402"/>
                  <a:pt x="214294" y="606306"/>
                  <a:pt x="223838" y="604838"/>
                </a:cubicBezTo>
                <a:cubicBezTo>
                  <a:pt x="259196" y="599398"/>
                  <a:pt x="261655" y="599577"/>
                  <a:pt x="300038" y="595313"/>
                </a:cubicBezTo>
                <a:cubicBezTo>
                  <a:pt x="314325" y="592138"/>
                  <a:pt x="328548" y="588658"/>
                  <a:pt x="342900" y="585788"/>
                </a:cubicBezTo>
                <a:cubicBezTo>
                  <a:pt x="352369" y="583894"/>
                  <a:pt x="362049" y="583120"/>
                  <a:pt x="371475" y="581025"/>
                </a:cubicBezTo>
                <a:cubicBezTo>
                  <a:pt x="376376" y="579936"/>
                  <a:pt x="380893" y="577481"/>
                  <a:pt x="385763" y="576263"/>
                </a:cubicBezTo>
                <a:cubicBezTo>
                  <a:pt x="405898" y="571229"/>
                  <a:pt x="421926" y="569967"/>
                  <a:pt x="442913" y="566738"/>
                </a:cubicBezTo>
                <a:cubicBezTo>
                  <a:pt x="452457" y="565270"/>
                  <a:pt x="461987" y="563702"/>
                  <a:pt x="471488" y="561975"/>
                </a:cubicBezTo>
                <a:cubicBezTo>
                  <a:pt x="479452" y="560527"/>
                  <a:pt x="487277" y="558283"/>
                  <a:pt x="495300" y="557213"/>
                </a:cubicBezTo>
                <a:cubicBezTo>
                  <a:pt x="511114" y="555104"/>
                  <a:pt x="527094" y="554429"/>
                  <a:pt x="542925" y="552450"/>
                </a:cubicBezTo>
                <a:cubicBezTo>
                  <a:pt x="586478" y="547006"/>
                  <a:pt x="601511" y="544273"/>
                  <a:pt x="638175" y="538163"/>
                </a:cubicBezTo>
                <a:cubicBezTo>
                  <a:pt x="690277" y="512111"/>
                  <a:pt x="641891" y="533722"/>
                  <a:pt x="704850" y="514350"/>
                </a:cubicBezTo>
                <a:cubicBezTo>
                  <a:pt x="713021" y="511836"/>
                  <a:pt x="720474" y="507281"/>
                  <a:pt x="728663" y="504825"/>
                </a:cubicBezTo>
                <a:cubicBezTo>
                  <a:pt x="736416" y="502499"/>
                  <a:pt x="744491" y="501394"/>
                  <a:pt x="752475" y="500063"/>
                </a:cubicBezTo>
                <a:cubicBezTo>
                  <a:pt x="763548" y="498218"/>
                  <a:pt x="774718" y="497007"/>
                  <a:pt x="785813" y="495300"/>
                </a:cubicBezTo>
                <a:cubicBezTo>
                  <a:pt x="795357" y="493832"/>
                  <a:pt x="804863" y="492125"/>
                  <a:pt x="814388" y="490538"/>
                </a:cubicBezTo>
                <a:cubicBezTo>
                  <a:pt x="820738" y="487363"/>
                  <a:pt x="826703" y="483258"/>
                  <a:pt x="833438" y="481013"/>
                </a:cubicBezTo>
                <a:cubicBezTo>
                  <a:pt x="863747" y="470910"/>
                  <a:pt x="878305" y="470642"/>
                  <a:pt x="909638" y="466725"/>
                </a:cubicBezTo>
                <a:cubicBezTo>
                  <a:pt x="932224" y="459197"/>
                  <a:pt x="929800" y="459599"/>
                  <a:pt x="962025" y="452438"/>
                </a:cubicBezTo>
                <a:cubicBezTo>
                  <a:pt x="977829" y="448926"/>
                  <a:pt x="1009650" y="442913"/>
                  <a:pt x="1009650" y="442913"/>
                </a:cubicBezTo>
                <a:cubicBezTo>
                  <a:pt x="1051521" y="421978"/>
                  <a:pt x="1002130" y="445551"/>
                  <a:pt x="1071563" y="419100"/>
                </a:cubicBezTo>
                <a:cubicBezTo>
                  <a:pt x="1090848" y="411753"/>
                  <a:pt x="1108870" y="400958"/>
                  <a:pt x="1128713" y="395288"/>
                </a:cubicBezTo>
                <a:cubicBezTo>
                  <a:pt x="1139825" y="392113"/>
                  <a:pt x="1150874" y="388704"/>
                  <a:pt x="1162050" y="385763"/>
                </a:cubicBezTo>
                <a:cubicBezTo>
                  <a:pt x="1181040" y="380766"/>
                  <a:pt x="1200319" y="376869"/>
                  <a:pt x="1219200" y="371475"/>
                </a:cubicBezTo>
                <a:cubicBezTo>
                  <a:pt x="1251548" y="362233"/>
                  <a:pt x="1247350" y="362461"/>
                  <a:pt x="1276350" y="357188"/>
                </a:cubicBezTo>
                <a:cubicBezTo>
                  <a:pt x="1285851" y="355461"/>
                  <a:pt x="1295305" y="353262"/>
                  <a:pt x="1304925" y="352425"/>
                </a:cubicBezTo>
                <a:cubicBezTo>
                  <a:pt x="1331858" y="350083"/>
                  <a:pt x="1358933" y="349736"/>
                  <a:pt x="1385888" y="347663"/>
                </a:cubicBezTo>
                <a:cubicBezTo>
                  <a:pt x="1400221" y="346560"/>
                  <a:pt x="1414424" y="344094"/>
                  <a:pt x="1428750" y="342900"/>
                </a:cubicBezTo>
                <a:cubicBezTo>
                  <a:pt x="1452533" y="340918"/>
                  <a:pt x="1476375" y="339725"/>
                  <a:pt x="1500188" y="338138"/>
                </a:cubicBezTo>
                <a:lnTo>
                  <a:pt x="1533525" y="333375"/>
                </a:lnTo>
                <a:cubicBezTo>
                  <a:pt x="1546212" y="331683"/>
                  <a:pt x="1559000" y="330717"/>
                  <a:pt x="1571625" y="328613"/>
                </a:cubicBezTo>
                <a:cubicBezTo>
                  <a:pt x="1578081" y="327537"/>
                  <a:pt x="1584325" y="325438"/>
                  <a:pt x="1590675" y="323850"/>
                </a:cubicBezTo>
                <a:cubicBezTo>
                  <a:pt x="1598613" y="319088"/>
                  <a:pt x="1607460" y="315587"/>
                  <a:pt x="1614488" y="309563"/>
                </a:cubicBezTo>
                <a:cubicBezTo>
                  <a:pt x="1618834" y="305838"/>
                  <a:pt x="1619966" y="299323"/>
                  <a:pt x="1624013" y="295275"/>
                </a:cubicBezTo>
                <a:cubicBezTo>
                  <a:pt x="1628060" y="291228"/>
                  <a:pt x="1633538" y="288925"/>
                  <a:pt x="1638300" y="285750"/>
                </a:cubicBezTo>
                <a:cubicBezTo>
                  <a:pt x="1642533" y="279400"/>
                  <a:pt x="1656714" y="259410"/>
                  <a:pt x="1657350" y="252413"/>
                </a:cubicBezTo>
                <a:cubicBezTo>
                  <a:pt x="1658366" y="241234"/>
                  <a:pt x="1654072" y="230202"/>
                  <a:pt x="1652588" y="219075"/>
                </a:cubicBezTo>
                <a:cubicBezTo>
                  <a:pt x="1650896" y="206388"/>
                  <a:pt x="1649771" y="193625"/>
                  <a:pt x="1647825" y="180975"/>
                </a:cubicBezTo>
                <a:cubicBezTo>
                  <a:pt x="1636792" y="109261"/>
                  <a:pt x="1650320" y="234254"/>
                  <a:pt x="1633538" y="100013"/>
                </a:cubicBezTo>
                <a:cubicBezTo>
                  <a:pt x="1631950" y="87313"/>
                  <a:pt x="1635696" y="72679"/>
                  <a:pt x="1628775" y="61913"/>
                </a:cubicBezTo>
                <a:cubicBezTo>
                  <a:pt x="1621949" y="51294"/>
                  <a:pt x="1588348" y="30502"/>
                  <a:pt x="1571625" y="23813"/>
                </a:cubicBezTo>
                <a:cubicBezTo>
                  <a:pt x="1562303" y="20084"/>
                  <a:pt x="1552895" y="16257"/>
                  <a:pt x="1543050" y="14288"/>
                </a:cubicBezTo>
                <a:cubicBezTo>
                  <a:pt x="1528954" y="11469"/>
                  <a:pt x="1514404" y="11658"/>
                  <a:pt x="1500188" y="9525"/>
                </a:cubicBezTo>
                <a:cubicBezTo>
                  <a:pt x="1482635" y="6892"/>
                  <a:pt x="1465263" y="3175"/>
                  <a:pt x="1447800" y="0"/>
                </a:cubicBezTo>
                <a:lnTo>
                  <a:pt x="1190625" y="9525"/>
                </a:lnTo>
                <a:cubicBezTo>
                  <a:pt x="1166782" y="10562"/>
                  <a:pt x="1142857" y="11234"/>
                  <a:pt x="1119188" y="14288"/>
                </a:cubicBezTo>
                <a:cubicBezTo>
                  <a:pt x="882444" y="44836"/>
                  <a:pt x="1165963" y="17394"/>
                  <a:pt x="990600" y="33338"/>
                </a:cubicBezTo>
                <a:cubicBezTo>
                  <a:pt x="911348" y="55982"/>
                  <a:pt x="1014360" y="27907"/>
                  <a:pt x="900113" y="52388"/>
                </a:cubicBezTo>
                <a:cubicBezTo>
                  <a:pt x="874512" y="57874"/>
                  <a:pt x="849313" y="65088"/>
                  <a:pt x="823913" y="71438"/>
                </a:cubicBezTo>
                <a:cubicBezTo>
                  <a:pt x="811213" y="74613"/>
                  <a:pt x="797522" y="75109"/>
                  <a:pt x="785813" y="80963"/>
                </a:cubicBezTo>
                <a:cubicBezTo>
                  <a:pt x="773113" y="87313"/>
                  <a:pt x="760764" y="94420"/>
                  <a:pt x="747713" y="100013"/>
                </a:cubicBezTo>
                <a:cubicBezTo>
                  <a:pt x="738485" y="103968"/>
                  <a:pt x="728118" y="105048"/>
                  <a:pt x="719138" y="109538"/>
                </a:cubicBezTo>
                <a:cubicBezTo>
                  <a:pt x="705743" y="116236"/>
                  <a:pt x="694433" y="126652"/>
                  <a:pt x="681038" y="133350"/>
                </a:cubicBezTo>
                <a:cubicBezTo>
                  <a:pt x="662579" y="142579"/>
                  <a:pt x="642347" y="147934"/>
                  <a:pt x="623888" y="157163"/>
                </a:cubicBezTo>
                <a:cubicBezTo>
                  <a:pt x="571621" y="183295"/>
                  <a:pt x="565854" y="187709"/>
                  <a:pt x="485775" y="209550"/>
                </a:cubicBezTo>
                <a:cubicBezTo>
                  <a:pt x="468313" y="214313"/>
                  <a:pt x="450725" y="218637"/>
                  <a:pt x="433388" y="223838"/>
                </a:cubicBezTo>
                <a:cubicBezTo>
                  <a:pt x="418963" y="228166"/>
                  <a:pt x="405077" y="234245"/>
                  <a:pt x="390525" y="238125"/>
                </a:cubicBezTo>
                <a:cubicBezTo>
                  <a:pt x="330494" y="254133"/>
                  <a:pt x="393520" y="229859"/>
                  <a:pt x="333375" y="252413"/>
                </a:cubicBezTo>
                <a:cubicBezTo>
                  <a:pt x="317366" y="258416"/>
                  <a:pt x="302338" y="267317"/>
                  <a:pt x="285750" y="271463"/>
                </a:cubicBezTo>
                <a:cubicBezTo>
                  <a:pt x="279400" y="273050"/>
                  <a:pt x="272864" y="274024"/>
                  <a:pt x="266700" y="276225"/>
                </a:cubicBezTo>
                <a:cubicBezTo>
                  <a:pt x="231270" y="288878"/>
                  <a:pt x="218020" y="292920"/>
                  <a:pt x="190500" y="314325"/>
                </a:cubicBezTo>
                <a:cubicBezTo>
                  <a:pt x="176213" y="325438"/>
                  <a:pt x="157678" y="332603"/>
                  <a:pt x="147638" y="347663"/>
                </a:cubicBezTo>
                <a:cubicBezTo>
                  <a:pt x="144463" y="352425"/>
                  <a:pt x="142875" y="358775"/>
                  <a:pt x="138113" y="361950"/>
                </a:cubicBezTo>
                <a:cubicBezTo>
                  <a:pt x="115983" y="376703"/>
                  <a:pt x="110331" y="381794"/>
                  <a:pt x="104775" y="385763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A93AFA9C-105C-4A0C-8C37-7FD2A99F1C80}"/>
              </a:ext>
            </a:extLst>
          </p:cNvPr>
          <p:cNvSpPr/>
          <p:nvPr/>
        </p:nvSpPr>
        <p:spPr>
          <a:xfrm>
            <a:off x="3993178" y="2128838"/>
            <a:ext cx="1223264" cy="581025"/>
          </a:xfrm>
          <a:custGeom>
            <a:avLst/>
            <a:gdLst>
              <a:gd name="connsiteX0" fmla="*/ 0 w 1177842"/>
              <a:gd name="connsiteY0" fmla="*/ 19050 h 581025"/>
              <a:gd name="connsiteX1" fmla="*/ 0 w 1177842"/>
              <a:gd name="connsiteY1" fmla="*/ 19050 h 581025"/>
              <a:gd name="connsiteX2" fmla="*/ 19050 w 1177842"/>
              <a:gd name="connsiteY2" fmla="*/ 66675 h 581025"/>
              <a:gd name="connsiteX3" fmla="*/ 28575 w 1177842"/>
              <a:gd name="connsiteY3" fmla="*/ 161925 h 581025"/>
              <a:gd name="connsiteX4" fmla="*/ 38100 w 1177842"/>
              <a:gd name="connsiteY4" fmla="*/ 204787 h 581025"/>
              <a:gd name="connsiteX5" fmla="*/ 57150 w 1177842"/>
              <a:gd name="connsiteY5" fmla="*/ 261937 h 581025"/>
              <a:gd name="connsiteX6" fmla="*/ 80963 w 1177842"/>
              <a:gd name="connsiteY6" fmla="*/ 295275 h 581025"/>
              <a:gd name="connsiteX7" fmla="*/ 109538 w 1177842"/>
              <a:gd name="connsiteY7" fmla="*/ 319087 h 581025"/>
              <a:gd name="connsiteX8" fmla="*/ 276225 w 1177842"/>
              <a:gd name="connsiteY8" fmla="*/ 376237 h 581025"/>
              <a:gd name="connsiteX9" fmla="*/ 476250 w 1177842"/>
              <a:gd name="connsiteY9" fmla="*/ 433387 h 581025"/>
              <a:gd name="connsiteX10" fmla="*/ 581025 w 1177842"/>
              <a:gd name="connsiteY10" fmla="*/ 447675 h 581025"/>
              <a:gd name="connsiteX11" fmla="*/ 638175 w 1177842"/>
              <a:gd name="connsiteY11" fmla="*/ 457200 h 581025"/>
              <a:gd name="connsiteX12" fmla="*/ 671513 w 1177842"/>
              <a:gd name="connsiteY12" fmla="*/ 461962 h 581025"/>
              <a:gd name="connsiteX13" fmla="*/ 728663 w 1177842"/>
              <a:gd name="connsiteY13" fmla="*/ 490537 h 581025"/>
              <a:gd name="connsiteX14" fmla="*/ 766763 w 1177842"/>
              <a:gd name="connsiteY14" fmla="*/ 509587 h 581025"/>
              <a:gd name="connsiteX15" fmla="*/ 842963 w 1177842"/>
              <a:gd name="connsiteY15" fmla="*/ 538162 h 581025"/>
              <a:gd name="connsiteX16" fmla="*/ 871538 w 1177842"/>
              <a:gd name="connsiteY16" fmla="*/ 547687 h 581025"/>
              <a:gd name="connsiteX17" fmla="*/ 923925 w 1177842"/>
              <a:gd name="connsiteY17" fmla="*/ 566737 h 581025"/>
              <a:gd name="connsiteX18" fmla="*/ 985838 w 1177842"/>
              <a:gd name="connsiteY18" fmla="*/ 581025 h 581025"/>
              <a:gd name="connsiteX19" fmla="*/ 1042988 w 1177842"/>
              <a:gd name="connsiteY19" fmla="*/ 576262 h 581025"/>
              <a:gd name="connsiteX20" fmla="*/ 1057275 w 1177842"/>
              <a:gd name="connsiteY20" fmla="*/ 566737 h 581025"/>
              <a:gd name="connsiteX21" fmla="*/ 1076325 w 1177842"/>
              <a:gd name="connsiteY21" fmla="*/ 561975 h 581025"/>
              <a:gd name="connsiteX22" fmla="*/ 1090613 w 1177842"/>
              <a:gd name="connsiteY22" fmla="*/ 552450 h 581025"/>
              <a:gd name="connsiteX23" fmla="*/ 1104900 w 1177842"/>
              <a:gd name="connsiteY23" fmla="*/ 538162 h 581025"/>
              <a:gd name="connsiteX24" fmla="*/ 1119188 w 1177842"/>
              <a:gd name="connsiteY24" fmla="*/ 533400 h 581025"/>
              <a:gd name="connsiteX25" fmla="*/ 1152525 w 1177842"/>
              <a:gd name="connsiteY25" fmla="*/ 504825 h 581025"/>
              <a:gd name="connsiteX26" fmla="*/ 1157288 w 1177842"/>
              <a:gd name="connsiteY26" fmla="*/ 485775 h 581025"/>
              <a:gd name="connsiteX27" fmla="*/ 1166813 w 1177842"/>
              <a:gd name="connsiteY27" fmla="*/ 461962 h 581025"/>
              <a:gd name="connsiteX28" fmla="*/ 1176338 w 1177842"/>
              <a:gd name="connsiteY28" fmla="*/ 414337 h 581025"/>
              <a:gd name="connsiteX29" fmla="*/ 1162050 w 1177842"/>
              <a:gd name="connsiteY29" fmla="*/ 376237 h 581025"/>
              <a:gd name="connsiteX30" fmla="*/ 1081088 w 1177842"/>
              <a:gd name="connsiteY30" fmla="*/ 295275 h 581025"/>
              <a:gd name="connsiteX31" fmla="*/ 981075 w 1177842"/>
              <a:gd name="connsiteY31" fmla="*/ 242887 h 581025"/>
              <a:gd name="connsiteX32" fmla="*/ 819150 w 1177842"/>
              <a:gd name="connsiteY32" fmla="*/ 209550 h 581025"/>
              <a:gd name="connsiteX33" fmla="*/ 757238 w 1177842"/>
              <a:gd name="connsiteY33" fmla="*/ 200025 h 581025"/>
              <a:gd name="connsiteX34" fmla="*/ 723900 w 1177842"/>
              <a:gd name="connsiteY34" fmla="*/ 190500 h 581025"/>
              <a:gd name="connsiteX35" fmla="*/ 695325 w 1177842"/>
              <a:gd name="connsiteY35" fmla="*/ 185737 h 581025"/>
              <a:gd name="connsiteX36" fmla="*/ 671513 w 1177842"/>
              <a:gd name="connsiteY36" fmla="*/ 176212 h 581025"/>
              <a:gd name="connsiteX37" fmla="*/ 633413 w 1177842"/>
              <a:gd name="connsiteY37" fmla="*/ 166687 h 581025"/>
              <a:gd name="connsiteX38" fmla="*/ 604838 w 1177842"/>
              <a:gd name="connsiteY38" fmla="*/ 152400 h 581025"/>
              <a:gd name="connsiteX39" fmla="*/ 561975 w 1177842"/>
              <a:gd name="connsiteY39" fmla="*/ 138112 h 581025"/>
              <a:gd name="connsiteX40" fmla="*/ 500063 w 1177842"/>
              <a:gd name="connsiteY40" fmla="*/ 104775 h 581025"/>
              <a:gd name="connsiteX41" fmla="*/ 471488 w 1177842"/>
              <a:gd name="connsiteY41" fmla="*/ 90487 h 581025"/>
              <a:gd name="connsiteX42" fmla="*/ 447675 w 1177842"/>
              <a:gd name="connsiteY42" fmla="*/ 80962 h 581025"/>
              <a:gd name="connsiteX43" fmla="*/ 376238 w 1177842"/>
              <a:gd name="connsiteY43" fmla="*/ 66675 h 581025"/>
              <a:gd name="connsiteX44" fmla="*/ 333375 w 1177842"/>
              <a:gd name="connsiteY44" fmla="*/ 52387 h 581025"/>
              <a:gd name="connsiteX45" fmla="*/ 238125 w 1177842"/>
              <a:gd name="connsiteY45" fmla="*/ 38100 h 581025"/>
              <a:gd name="connsiteX46" fmla="*/ 166688 w 1177842"/>
              <a:gd name="connsiteY46" fmla="*/ 19050 h 581025"/>
              <a:gd name="connsiteX47" fmla="*/ 123825 w 1177842"/>
              <a:gd name="connsiteY47" fmla="*/ 9525 h 581025"/>
              <a:gd name="connsiteX48" fmla="*/ 66675 w 1177842"/>
              <a:gd name="connsiteY48" fmla="*/ 0 h 581025"/>
              <a:gd name="connsiteX49" fmla="*/ 38100 w 1177842"/>
              <a:gd name="connsiteY49" fmla="*/ 4762 h 581025"/>
              <a:gd name="connsiteX50" fmla="*/ 19050 w 1177842"/>
              <a:gd name="connsiteY50" fmla="*/ 9525 h 581025"/>
              <a:gd name="connsiteX51" fmla="*/ 0 w 1177842"/>
              <a:gd name="connsiteY51" fmla="*/ 19050 h 581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177842" h="581025">
                <a:moveTo>
                  <a:pt x="0" y="19050"/>
                </a:moveTo>
                <a:lnTo>
                  <a:pt x="0" y="19050"/>
                </a:lnTo>
                <a:cubicBezTo>
                  <a:pt x="6350" y="34925"/>
                  <a:pt x="14225" y="50272"/>
                  <a:pt x="19050" y="66675"/>
                </a:cubicBezTo>
                <a:cubicBezTo>
                  <a:pt x="23977" y="83425"/>
                  <a:pt x="28049" y="157189"/>
                  <a:pt x="28575" y="161925"/>
                </a:cubicBezTo>
                <a:cubicBezTo>
                  <a:pt x="32101" y="193663"/>
                  <a:pt x="33413" y="176665"/>
                  <a:pt x="38100" y="204787"/>
                </a:cubicBezTo>
                <a:cubicBezTo>
                  <a:pt x="46310" y="254046"/>
                  <a:pt x="33657" y="230612"/>
                  <a:pt x="57150" y="261937"/>
                </a:cubicBezTo>
                <a:cubicBezTo>
                  <a:pt x="64151" y="282939"/>
                  <a:pt x="59439" y="275904"/>
                  <a:pt x="80963" y="295275"/>
                </a:cubicBezTo>
                <a:cubicBezTo>
                  <a:pt x="90179" y="303569"/>
                  <a:pt x="98906" y="312708"/>
                  <a:pt x="109538" y="319087"/>
                </a:cubicBezTo>
                <a:cubicBezTo>
                  <a:pt x="148054" y="342197"/>
                  <a:pt x="258458" y="370770"/>
                  <a:pt x="276225" y="376237"/>
                </a:cubicBezTo>
                <a:cubicBezTo>
                  <a:pt x="330095" y="392812"/>
                  <a:pt x="436067" y="426081"/>
                  <a:pt x="476250" y="433387"/>
                </a:cubicBezTo>
                <a:cubicBezTo>
                  <a:pt x="600444" y="455967"/>
                  <a:pt x="457067" y="431506"/>
                  <a:pt x="581025" y="447675"/>
                </a:cubicBezTo>
                <a:cubicBezTo>
                  <a:pt x="600176" y="450173"/>
                  <a:pt x="619099" y="454188"/>
                  <a:pt x="638175" y="457200"/>
                </a:cubicBezTo>
                <a:cubicBezTo>
                  <a:pt x="649263" y="458951"/>
                  <a:pt x="660400" y="460375"/>
                  <a:pt x="671513" y="461962"/>
                </a:cubicBezTo>
                <a:lnTo>
                  <a:pt x="728663" y="490537"/>
                </a:lnTo>
                <a:cubicBezTo>
                  <a:pt x="741363" y="496887"/>
                  <a:pt x="753468" y="504601"/>
                  <a:pt x="766763" y="509587"/>
                </a:cubicBezTo>
                <a:cubicBezTo>
                  <a:pt x="792163" y="519112"/>
                  <a:pt x="817228" y="529584"/>
                  <a:pt x="842963" y="538162"/>
                </a:cubicBezTo>
                <a:cubicBezTo>
                  <a:pt x="852488" y="541337"/>
                  <a:pt x="862102" y="544256"/>
                  <a:pt x="871538" y="547687"/>
                </a:cubicBezTo>
                <a:cubicBezTo>
                  <a:pt x="907252" y="560674"/>
                  <a:pt x="884210" y="554822"/>
                  <a:pt x="923925" y="566737"/>
                </a:cubicBezTo>
                <a:cubicBezTo>
                  <a:pt x="935810" y="570303"/>
                  <a:pt x="984357" y="580696"/>
                  <a:pt x="985838" y="581025"/>
                </a:cubicBezTo>
                <a:cubicBezTo>
                  <a:pt x="1004888" y="579437"/>
                  <a:pt x="1024243" y="580011"/>
                  <a:pt x="1042988" y="576262"/>
                </a:cubicBezTo>
                <a:cubicBezTo>
                  <a:pt x="1048601" y="575139"/>
                  <a:pt x="1052014" y="568992"/>
                  <a:pt x="1057275" y="566737"/>
                </a:cubicBezTo>
                <a:cubicBezTo>
                  <a:pt x="1063291" y="564159"/>
                  <a:pt x="1069975" y="563562"/>
                  <a:pt x="1076325" y="561975"/>
                </a:cubicBezTo>
                <a:cubicBezTo>
                  <a:pt x="1081088" y="558800"/>
                  <a:pt x="1086216" y="556114"/>
                  <a:pt x="1090613" y="552450"/>
                </a:cubicBezTo>
                <a:cubicBezTo>
                  <a:pt x="1095787" y="548138"/>
                  <a:pt x="1099296" y="541898"/>
                  <a:pt x="1104900" y="538162"/>
                </a:cubicBezTo>
                <a:cubicBezTo>
                  <a:pt x="1109077" y="535377"/>
                  <a:pt x="1114425" y="534987"/>
                  <a:pt x="1119188" y="533400"/>
                </a:cubicBezTo>
                <a:cubicBezTo>
                  <a:pt x="1126036" y="528264"/>
                  <a:pt x="1147550" y="513531"/>
                  <a:pt x="1152525" y="504825"/>
                </a:cubicBezTo>
                <a:cubicBezTo>
                  <a:pt x="1155772" y="499142"/>
                  <a:pt x="1155218" y="491985"/>
                  <a:pt x="1157288" y="485775"/>
                </a:cubicBezTo>
                <a:cubicBezTo>
                  <a:pt x="1159992" y="477665"/>
                  <a:pt x="1163638" y="469900"/>
                  <a:pt x="1166813" y="461962"/>
                </a:cubicBezTo>
                <a:cubicBezTo>
                  <a:pt x="1169988" y="446087"/>
                  <a:pt x="1182023" y="429496"/>
                  <a:pt x="1176338" y="414337"/>
                </a:cubicBezTo>
                <a:cubicBezTo>
                  <a:pt x="1171575" y="401637"/>
                  <a:pt x="1168116" y="388369"/>
                  <a:pt x="1162050" y="376237"/>
                </a:cubicBezTo>
                <a:cubicBezTo>
                  <a:pt x="1146068" y="344274"/>
                  <a:pt x="1109080" y="309938"/>
                  <a:pt x="1081088" y="295275"/>
                </a:cubicBezTo>
                <a:cubicBezTo>
                  <a:pt x="1047750" y="277812"/>
                  <a:pt x="1017586" y="252015"/>
                  <a:pt x="981075" y="242887"/>
                </a:cubicBezTo>
                <a:cubicBezTo>
                  <a:pt x="919224" y="227424"/>
                  <a:pt x="901165" y="222168"/>
                  <a:pt x="819150" y="209550"/>
                </a:cubicBezTo>
                <a:cubicBezTo>
                  <a:pt x="798513" y="206375"/>
                  <a:pt x="777713" y="204120"/>
                  <a:pt x="757238" y="200025"/>
                </a:cubicBezTo>
                <a:cubicBezTo>
                  <a:pt x="745905" y="197758"/>
                  <a:pt x="735161" y="193099"/>
                  <a:pt x="723900" y="190500"/>
                </a:cubicBezTo>
                <a:cubicBezTo>
                  <a:pt x="714491" y="188329"/>
                  <a:pt x="704850" y="187325"/>
                  <a:pt x="695325" y="185737"/>
                </a:cubicBezTo>
                <a:cubicBezTo>
                  <a:pt x="687388" y="182562"/>
                  <a:pt x="679684" y="178726"/>
                  <a:pt x="671513" y="176212"/>
                </a:cubicBezTo>
                <a:cubicBezTo>
                  <a:pt x="659001" y="172362"/>
                  <a:pt x="645741" y="171090"/>
                  <a:pt x="633413" y="166687"/>
                </a:cubicBezTo>
                <a:cubicBezTo>
                  <a:pt x="623384" y="163105"/>
                  <a:pt x="614726" y="156355"/>
                  <a:pt x="604838" y="152400"/>
                </a:cubicBezTo>
                <a:cubicBezTo>
                  <a:pt x="590855" y="146807"/>
                  <a:pt x="575901" y="143846"/>
                  <a:pt x="561975" y="138112"/>
                </a:cubicBezTo>
                <a:cubicBezTo>
                  <a:pt x="523687" y="122346"/>
                  <a:pt x="530776" y="121528"/>
                  <a:pt x="500063" y="104775"/>
                </a:cubicBezTo>
                <a:cubicBezTo>
                  <a:pt x="490714" y="99675"/>
                  <a:pt x="481183" y="94894"/>
                  <a:pt x="471488" y="90487"/>
                </a:cubicBezTo>
                <a:cubicBezTo>
                  <a:pt x="463705" y="86949"/>
                  <a:pt x="455895" y="83311"/>
                  <a:pt x="447675" y="80962"/>
                </a:cubicBezTo>
                <a:cubicBezTo>
                  <a:pt x="423269" y="73989"/>
                  <a:pt x="400854" y="70777"/>
                  <a:pt x="376238" y="66675"/>
                </a:cubicBezTo>
                <a:cubicBezTo>
                  <a:pt x="361950" y="61912"/>
                  <a:pt x="348113" y="55490"/>
                  <a:pt x="333375" y="52387"/>
                </a:cubicBezTo>
                <a:cubicBezTo>
                  <a:pt x="279976" y="41145"/>
                  <a:pt x="290907" y="55695"/>
                  <a:pt x="238125" y="38100"/>
                </a:cubicBezTo>
                <a:cubicBezTo>
                  <a:pt x="169162" y="15111"/>
                  <a:pt x="220980" y="29908"/>
                  <a:pt x="166688" y="19050"/>
                </a:cubicBezTo>
                <a:cubicBezTo>
                  <a:pt x="107022" y="7117"/>
                  <a:pt x="194574" y="22010"/>
                  <a:pt x="123825" y="9525"/>
                </a:cubicBezTo>
                <a:lnTo>
                  <a:pt x="66675" y="0"/>
                </a:lnTo>
                <a:cubicBezTo>
                  <a:pt x="57150" y="1587"/>
                  <a:pt x="47569" y="2868"/>
                  <a:pt x="38100" y="4762"/>
                </a:cubicBezTo>
                <a:cubicBezTo>
                  <a:pt x="31682" y="6046"/>
                  <a:pt x="24161" y="5436"/>
                  <a:pt x="19050" y="9525"/>
                </a:cubicBezTo>
                <a:cubicBezTo>
                  <a:pt x="15130" y="12661"/>
                  <a:pt x="3175" y="17463"/>
                  <a:pt x="0" y="1905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C512A856-4075-418F-84A6-FE88F8663049}"/>
              </a:ext>
            </a:extLst>
          </p:cNvPr>
          <p:cNvSpPr/>
          <p:nvPr/>
        </p:nvSpPr>
        <p:spPr>
          <a:xfrm>
            <a:off x="5199997" y="1995487"/>
            <a:ext cx="1541227" cy="879943"/>
          </a:xfrm>
          <a:custGeom>
            <a:avLst/>
            <a:gdLst>
              <a:gd name="connsiteX0" fmla="*/ 1376362 w 1540573"/>
              <a:gd name="connsiteY0" fmla="*/ 0 h 762000"/>
              <a:gd name="connsiteX1" fmla="*/ 1376362 w 1540573"/>
              <a:gd name="connsiteY1" fmla="*/ 0 h 762000"/>
              <a:gd name="connsiteX2" fmla="*/ 1423987 w 1540573"/>
              <a:gd name="connsiteY2" fmla="*/ 14287 h 762000"/>
              <a:gd name="connsiteX3" fmla="*/ 1462087 w 1540573"/>
              <a:gd name="connsiteY3" fmla="*/ 38100 h 762000"/>
              <a:gd name="connsiteX4" fmla="*/ 1519237 w 1540573"/>
              <a:gd name="connsiteY4" fmla="*/ 80962 h 762000"/>
              <a:gd name="connsiteX5" fmla="*/ 1533525 w 1540573"/>
              <a:gd name="connsiteY5" fmla="*/ 100012 h 762000"/>
              <a:gd name="connsiteX6" fmla="*/ 1533525 w 1540573"/>
              <a:gd name="connsiteY6" fmla="*/ 180975 h 762000"/>
              <a:gd name="connsiteX7" fmla="*/ 1524000 w 1540573"/>
              <a:gd name="connsiteY7" fmla="*/ 214312 h 762000"/>
              <a:gd name="connsiteX8" fmla="*/ 1509712 w 1540573"/>
              <a:gd name="connsiteY8" fmla="*/ 228600 h 762000"/>
              <a:gd name="connsiteX9" fmla="*/ 1447800 w 1540573"/>
              <a:gd name="connsiteY9" fmla="*/ 309562 h 762000"/>
              <a:gd name="connsiteX10" fmla="*/ 1414462 w 1540573"/>
              <a:gd name="connsiteY10" fmla="*/ 328612 h 762000"/>
              <a:gd name="connsiteX11" fmla="*/ 1371600 w 1540573"/>
              <a:gd name="connsiteY11" fmla="*/ 352425 h 762000"/>
              <a:gd name="connsiteX12" fmla="*/ 1304925 w 1540573"/>
              <a:gd name="connsiteY12" fmla="*/ 385762 h 762000"/>
              <a:gd name="connsiteX13" fmla="*/ 1243012 w 1540573"/>
              <a:gd name="connsiteY13" fmla="*/ 419100 h 762000"/>
              <a:gd name="connsiteX14" fmla="*/ 1223962 w 1540573"/>
              <a:gd name="connsiteY14" fmla="*/ 423862 h 762000"/>
              <a:gd name="connsiteX15" fmla="*/ 1138237 w 1540573"/>
              <a:gd name="connsiteY15" fmla="*/ 452437 h 762000"/>
              <a:gd name="connsiteX16" fmla="*/ 1076325 w 1540573"/>
              <a:gd name="connsiteY16" fmla="*/ 476250 h 762000"/>
              <a:gd name="connsiteX17" fmla="*/ 1042987 w 1540573"/>
              <a:gd name="connsiteY17" fmla="*/ 490537 h 762000"/>
              <a:gd name="connsiteX18" fmla="*/ 1014412 w 1540573"/>
              <a:gd name="connsiteY18" fmla="*/ 500062 h 762000"/>
              <a:gd name="connsiteX19" fmla="*/ 962025 w 1540573"/>
              <a:gd name="connsiteY19" fmla="*/ 523875 h 762000"/>
              <a:gd name="connsiteX20" fmla="*/ 885825 w 1540573"/>
              <a:gd name="connsiteY20" fmla="*/ 547687 h 762000"/>
              <a:gd name="connsiteX21" fmla="*/ 871537 w 1540573"/>
              <a:gd name="connsiteY21" fmla="*/ 557212 h 762000"/>
              <a:gd name="connsiteX22" fmla="*/ 833437 w 1540573"/>
              <a:gd name="connsiteY22" fmla="*/ 571500 h 762000"/>
              <a:gd name="connsiteX23" fmla="*/ 800100 w 1540573"/>
              <a:gd name="connsiteY23" fmla="*/ 590550 h 762000"/>
              <a:gd name="connsiteX24" fmla="*/ 747712 w 1540573"/>
              <a:gd name="connsiteY24" fmla="*/ 623887 h 762000"/>
              <a:gd name="connsiteX25" fmla="*/ 690562 w 1540573"/>
              <a:gd name="connsiteY25" fmla="*/ 652462 h 762000"/>
              <a:gd name="connsiteX26" fmla="*/ 619125 w 1540573"/>
              <a:gd name="connsiteY26" fmla="*/ 685800 h 762000"/>
              <a:gd name="connsiteX27" fmla="*/ 576262 w 1540573"/>
              <a:gd name="connsiteY27" fmla="*/ 700087 h 762000"/>
              <a:gd name="connsiteX28" fmla="*/ 528637 w 1540573"/>
              <a:gd name="connsiteY28" fmla="*/ 714375 h 762000"/>
              <a:gd name="connsiteX29" fmla="*/ 442912 w 1540573"/>
              <a:gd name="connsiteY29" fmla="*/ 723900 h 762000"/>
              <a:gd name="connsiteX30" fmla="*/ 414337 w 1540573"/>
              <a:gd name="connsiteY30" fmla="*/ 728662 h 762000"/>
              <a:gd name="connsiteX31" fmla="*/ 338137 w 1540573"/>
              <a:gd name="connsiteY31" fmla="*/ 747712 h 762000"/>
              <a:gd name="connsiteX32" fmla="*/ 309562 w 1540573"/>
              <a:gd name="connsiteY32" fmla="*/ 752475 h 762000"/>
              <a:gd name="connsiteX33" fmla="*/ 295275 w 1540573"/>
              <a:gd name="connsiteY33" fmla="*/ 757237 h 762000"/>
              <a:gd name="connsiteX34" fmla="*/ 147637 w 1540573"/>
              <a:gd name="connsiteY34" fmla="*/ 762000 h 762000"/>
              <a:gd name="connsiteX35" fmla="*/ 47625 w 1540573"/>
              <a:gd name="connsiteY35" fmla="*/ 747712 h 762000"/>
              <a:gd name="connsiteX36" fmla="*/ 33337 w 1540573"/>
              <a:gd name="connsiteY36" fmla="*/ 738187 h 762000"/>
              <a:gd name="connsiteX37" fmla="*/ 23812 w 1540573"/>
              <a:gd name="connsiteY37" fmla="*/ 723900 h 762000"/>
              <a:gd name="connsiteX38" fmla="*/ 9525 w 1540573"/>
              <a:gd name="connsiteY38" fmla="*/ 709612 h 762000"/>
              <a:gd name="connsiteX39" fmla="*/ 4762 w 1540573"/>
              <a:gd name="connsiteY39" fmla="*/ 690562 h 762000"/>
              <a:gd name="connsiteX40" fmla="*/ 0 w 1540573"/>
              <a:gd name="connsiteY40" fmla="*/ 614362 h 762000"/>
              <a:gd name="connsiteX41" fmla="*/ 14287 w 1540573"/>
              <a:gd name="connsiteY41" fmla="*/ 561975 h 762000"/>
              <a:gd name="connsiteX42" fmla="*/ 38100 w 1540573"/>
              <a:gd name="connsiteY42" fmla="*/ 519112 h 762000"/>
              <a:gd name="connsiteX43" fmla="*/ 42862 w 1540573"/>
              <a:gd name="connsiteY43" fmla="*/ 504825 h 762000"/>
              <a:gd name="connsiteX44" fmla="*/ 57150 w 1540573"/>
              <a:gd name="connsiteY44" fmla="*/ 500062 h 762000"/>
              <a:gd name="connsiteX45" fmla="*/ 76200 w 1540573"/>
              <a:gd name="connsiteY45" fmla="*/ 495300 h 762000"/>
              <a:gd name="connsiteX46" fmla="*/ 90487 w 1540573"/>
              <a:gd name="connsiteY46" fmla="*/ 490537 h 762000"/>
              <a:gd name="connsiteX47" fmla="*/ 114300 w 1540573"/>
              <a:gd name="connsiteY47" fmla="*/ 485775 h 762000"/>
              <a:gd name="connsiteX48" fmla="*/ 180975 w 1540573"/>
              <a:gd name="connsiteY48" fmla="*/ 471487 h 762000"/>
              <a:gd name="connsiteX49" fmla="*/ 280987 w 1540573"/>
              <a:gd name="connsiteY49" fmla="*/ 457200 h 762000"/>
              <a:gd name="connsiteX50" fmla="*/ 447675 w 1540573"/>
              <a:gd name="connsiteY50" fmla="*/ 419100 h 762000"/>
              <a:gd name="connsiteX51" fmla="*/ 519112 w 1540573"/>
              <a:gd name="connsiteY51" fmla="*/ 395287 h 762000"/>
              <a:gd name="connsiteX52" fmla="*/ 590550 w 1540573"/>
              <a:gd name="connsiteY52" fmla="*/ 376237 h 762000"/>
              <a:gd name="connsiteX53" fmla="*/ 738187 w 1540573"/>
              <a:gd name="connsiteY53" fmla="*/ 314325 h 762000"/>
              <a:gd name="connsiteX54" fmla="*/ 819150 w 1540573"/>
              <a:gd name="connsiteY54" fmla="*/ 290512 h 762000"/>
              <a:gd name="connsiteX55" fmla="*/ 919162 w 1540573"/>
              <a:gd name="connsiteY55" fmla="*/ 238125 h 762000"/>
              <a:gd name="connsiteX56" fmla="*/ 1038225 w 1540573"/>
              <a:gd name="connsiteY56" fmla="*/ 190500 h 762000"/>
              <a:gd name="connsiteX57" fmla="*/ 1176337 w 1540573"/>
              <a:gd name="connsiteY57" fmla="*/ 142875 h 762000"/>
              <a:gd name="connsiteX58" fmla="*/ 1252537 w 1540573"/>
              <a:gd name="connsiteY58" fmla="*/ 80962 h 762000"/>
              <a:gd name="connsiteX59" fmla="*/ 1271587 w 1540573"/>
              <a:gd name="connsiteY59" fmla="*/ 71437 h 762000"/>
              <a:gd name="connsiteX60" fmla="*/ 1304925 w 1540573"/>
              <a:gd name="connsiteY60" fmla="*/ 47625 h 762000"/>
              <a:gd name="connsiteX61" fmla="*/ 1319212 w 1540573"/>
              <a:gd name="connsiteY61" fmla="*/ 38100 h 762000"/>
              <a:gd name="connsiteX62" fmla="*/ 1333500 w 1540573"/>
              <a:gd name="connsiteY62" fmla="*/ 23812 h 762000"/>
              <a:gd name="connsiteX63" fmla="*/ 1357312 w 1540573"/>
              <a:gd name="connsiteY63" fmla="*/ 14287 h 762000"/>
              <a:gd name="connsiteX64" fmla="*/ 1376362 w 1540573"/>
              <a:gd name="connsiteY64" fmla="*/ 0 h 76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1540573" h="762000">
                <a:moveTo>
                  <a:pt x="1376362" y="0"/>
                </a:moveTo>
                <a:lnTo>
                  <a:pt x="1376362" y="0"/>
                </a:lnTo>
                <a:cubicBezTo>
                  <a:pt x="1392237" y="4762"/>
                  <a:pt x="1408842" y="7556"/>
                  <a:pt x="1423987" y="14287"/>
                </a:cubicBezTo>
                <a:cubicBezTo>
                  <a:pt x="1437673" y="20370"/>
                  <a:pt x="1449626" y="29793"/>
                  <a:pt x="1462087" y="38100"/>
                </a:cubicBezTo>
                <a:cubicBezTo>
                  <a:pt x="1488094" y="55438"/>
                  <a:pt x="1501617" y="60405"/>
                  <a:pt x="1519237" y="80962"/>
                </a:cubicBezTo>
                <a:cubicBezTo>
                  <a:pt x="1524403" y="86989"/>
                  <a:pt x="1528762" y="93662"/>
                  <a:pt x="1533525" y="100012"/>
                </a:cubicBezTo>
                <a:cubicBezTo>
                  <a:pt x="1544851" y="133996"/>
                  <a:pt x="1540778" y="115695"/>
                  <a:pt x="1533525" y="180975"/>
                </a:cubicBezTo>
                <a:cubicBezTo>
                  <a:pt x="1533314" y="182877"/>
                  <a:pt x="1526407" y="210701"/>
                  <a:pt x="1524000" y="214312"/>
                </a:cubicBezTo>
                <a:cubicBezTo>
                  <a:pt x="1520264" y="219916"/>
                  <a:pt x="1513753" y="223212"/>
                  <a:pt x="1509712" y="228600"/>
                </a:cubicBezTo>
                <a:cubicBezTo>
                  <a:pt x="1481403" y="266346"/>
                  <a:pt x="1477563" y="284051"/>
                  <a:pt x="1447800" y="309562"/>
                </a:cubicBezTo>
                <a:cubicBezTo>
                  <a:pt x="1437324" y="318541"/>
                  <a:pt x="1426576" y="322089"/>
                  <a:pt x="1414462" y="328612"/>
                </a:cubicBezTo>
                <a:cubicBezTo>
                  <a:pt x="1400071" y="336361"/>
                  <a:pt x="1386091" y="344865"/>
                  <a:pt x="1371600" y="352425"/>
                </a:cubicBezTo>
                <a:cubicBezTo>
                  <a:pt x="1349570" y="363919"/>
                  <a:pt x="1326499" y="373434"/>
                  <a:pt x="1304925" y="385762"/>
                </a:cubicBezTo>
                <a:cubicBezTo>
                  <a:pt x="1290406" y="394058"/>
                  <a:pt x="1259683" y="412432"/>
                  <a:pt x="1243012" y="419100"/>
                </a:cubicBezTo>
                <a:cubicBezTo>
                  <a:pt x="1236935" y="421531"/>
                  <a:pt x="1230199" y="421877"/>
                  <a:pt x="1223962" y="423862"/>
                </a:cubicBezTo>
                <a:cubicBezTo>
                  <a:pt x="1195259" y="432995"/>
                  <a:pt x="1166350" y="441624"/>
                  <a:pt x="1138237" y="452437"/>
                </a:cubicBezTo>
                <a:cubicBezTo>
                  <a:pt x="1117600" y="460375"/>
                  <a:pt x="1096649" y="467540"/>
                  <a:pt x="1076325" y="476250"/>
                </a:cubicBezTo>
                <a:cubicBezTo>
                  <a:pt x="1065212" y="481012"/>
                  <a:pt x="1054271" y="486197"/>
                  <a:pt x="1042987" y="490537"/>
                </a:cubicBezTo>
                <a:cubicBezTo>
                  <a:pt x="1033616" y="494141"/>
                  <a:pt x="1023680" y="496200"/>
                  <a:pt x="1014412" y="500062"/>
                </a:cubicBezTo>
                <a:cubicBezTo>
                  <a:pt x="986051" y="511879"/>
                  <a:pt x="989415" y="515447"/>
                  <a:pt x="962025" y="523875"/>
                </a:cubicBezTo>
                <a:cubicBezTo>
                  <a:pt x="916955" y="537743"/>
                  <a:pt x="929770" y="527712"/>
                  <a:pt x="885825" y="547687"/>
                </a:cubicBezTo>
                <a:cubicBezTo>
                  <a:pt x="880614" y="550056"/>
                  <a:pt x="876657" y="554652"/>
                  <a:pt x="871537" y="557212"/>
                </a:cubicBezTo>
                <a:cubicBezTo>
                  <a:pt x="860149" y="562906"/>
                  <a:pt x="845802" y="567378"/>
                  <a:pt x="833437" y="571500"/>
                </a:cubicBezTo>
                <a:cubicBezTo>
                  <a:pt x="764379" y="623292"/>
                  <a:pt x="851005" y="561462"/>
                  <a:pt x="800100" y="590550"/>
                </a:cubicBezTo>
                <a:cubicBezTo>
                  <a:pt x="782129" y="600819"/>
                  <a:pt x="766225" y="614630"/>
                  <a:pt x="747712" y="623887"/>
                </a:cubicBezTo>
                <a:cubicBezTo>
                  <a:pt x="728662" y="633412"/>
                  <a:pt x="708283" y="640647"/>
                  <a:pt x="690562" y="652462"/>
                </a:cubicBezTo>
                <a:cubicBezTo>
                  <a:pt x="659437" y="673213"/>
                  <a:pt x="680357" y="660587"/>
                  <a:pt x="619125" y="685800"/>
                </a:cubicBezTo>
                <a:cubicBezTo>
                  <a:pt x="591410" y="697212"/>
                  <a:pt x="601940" y="693668"/>
                  <a:pt x="576262" y="700087"/>
                </a:cubicBezTo>
                <a:cubicBezTo>
                  <a:pt x="553549" y="715230"/>
                  <a:pt x="565849" y="709997"/>
                  <a:pt x="528637" y="714375"/>
                </a:cubicBezTo>
                <a:cubicBezTo>
                  <a:pt x="473585" y="720852"/>
                  <a:pt x="492585" y="716804"/>
                  <a:pt x="442912" y="723900"/>
                </a:cubicBezTo>
                <a:cubicBezTo>
                  <a:pt x="433353" y="725266"/>
                  <a:pt x="423753" y="726522"/>
                  <a:pt x="414337" y="728662"/>
                </a:cubicBezTo>
                <a:cubicBezTo>
                  <a:pt x="388806" y="734464"/>
                  <a:pt x="363962" y="743407"/>
                  <a:pt x="338137" y="747712"/>
                </a:cubicBezTo>
                <a:cubicBezTo>
                  <a:pt x="328612" y="749300"/>
                  <a:pt x="318988" y="750380"/>
                  <a:pt x="309562" y="752475"/>
                </a:cubicBezTo>
                <a:cubicBezTo>
                  <a:pt x="304662" y="753564"/>
                  <a:pt x="300286" y="756942"/>
                  <a:pt x="295275" y="757237"/>
                </a:cubicBezTo>
                <a:cubicBezTo>
                  <a:pt x="246122" y="760128"/>
                  <a:pt x="196850" y="760412"/>
                  <a:pt x="147637" y="762000"/>
                </a:cubicBezTo>
                <a:cubicBezTo>
                  <a:pt x="133812" y="761078"/>
                  <a:pt x="70388" y="762887"/>
                  <a:pt x="47625" y="747712"/>
                </a:cubicBezTo>
                <a:lnTo>
                  <a:pt x="33337" y="738187"/>
                </a:lnTo>
                <a:cubicBezTo>
                  <a:pt x="30162" y="733425"/>
                  <a:pt x="27476" y="728297"/>
                  <a:pt x="23812" y="723900"/>
                </a:cubicBezTo>
                <a:cubicBezTo>
                  <a:pt x="19500" y="718726"/>
                  <a:pt x="12867" y="715460"/>
                  <a:pt x="9525" y="709612"/>
                </a:cubicBezTo>
                <a:cubicBezTo>
                  <a:pt x="6278" y="703929"/>
                  <a:pt x="6350" y="696912"/>
                  <a:pt x="4762" y="690562"/>
                </a:cubicBezTo>
                <a:cubicBezTo>
                  <a:pt x="3175" y="665162"/>
                  <a:pt x="0" y="639812"/>
                  <a:pt x="0" y="614362"/>
                </a:cubicBezTo>
                <a:cubicBezTo>
                  <a:pt x="0" y="579786"/>
                  <a:pt x="3389" y="587404"/>
                  <a:pt x="14287" y="561975"/>
                </a:cubicBezTo>
                <a:cubicBezTo>
                  <a:pt x="29376" y="526769"/>
                  <a:pt x="975" y="574799"/>
                  <a:pt x="38100" y="519112"/>
                </a:cubicBezTo>
                <a:cubicBezTo>
                  <a:pt x="39687" y="514350"/>
                  <a:pt x="39312" y="508375"/>
                  <a:pt x="42862" y="504825"/>
                </a:cubicBezTo>
                <a:cubicBezTo>
                  <a:pt x="46412" y="501275"/>
                  <a:pt x="52323" y="501441"/>
                  <a:pt x="57150" y="500062"/>
                </a:cubicBezTo>
                <a:cubicBezTo>
                  <a:pt x="63444" y="498264"/>
                  <a:pt x="69906" y="497098"/>
                  <a:pt x="76200" y="495300"/>
                </a:cubicBezTo>
                <a:cubicBezTo>
                  <a:pt x="81027" y="493921"/>
                  <a:pt x="85617" y="491755"/>
                  <a:pt x="90487" y="490537"/>
                </a:cubicBezTo>
                <a:cubicBezTo>
                  <a:pt x="98340" y="488574"/>
                  <a:pt x="106362" y="487362"/>
                  <a:pt x="114300" y="485775"/>
                </a:cubicBezTo>
                <a:cubicBezTo>
                  <a:pt x="151096" y="467377"/>
                  <a:pt x="118474" y="480863"/>
                  <a:pt x="180975" y="471487"/>
                </a:cubicBezTo>
                <a:cubicBezTo>
                  <a:pt x="300622" y="453539"/>
                  <a:pt x="153094" y="468826"/>
                  <a:pt x="280987" y="457200"/>
                </a:cubicBezTo>
                <a:cubicBezTo>
                  <a:pt x="344932" y="443878"/>
                  <a:pt x="389401" y="437030"/>
                  <a:pt x="447675" y="419100"/>
                </a:cubicBezTo>
                <a:cubicBezTo>
                  <a:pt x="471666" y="411718"/>
                  <a:pt x="495070" y="402500"/>
                  <a:pt x="519112" y="395287"/>
                </a:cubicBezTo>
                <a:cubicBezTo>
                  <a:pt x="542717" y="388205"/>
                  <a:pt x="567095" y="383803"/>
                  <a:pt x="590550" y="376237"/>
                </a:cubicBezTo>
                <a:cubicBezTo>
                  <a:pt x="763879" y="320325"/>
                  <a:pt x="571915" y="376677"/>
                  <a:pt x="738187" y="314325"/>
                </a:cubicBezTo>
                <a:cubicBezTo>
                  <a:pt x="764527" y="304448"/>
                  <a:pt x="792739" y="300196"/>
                  <a:pt x="819150" y="290512"/>
                </a:cubicBezTo>
                <a:cubicBezTo>
                  <a:pt x="982039" y="230785"/>
                  <a:pt x="804213" y="290374"/>
                  <a:pt x="919162" y="238125"/>
                </a:cubicBezTo>
                <a:cubicBezTo>
                  <a:pt x="958076" y="220437"/>
                  <a:pt x="997492" y="203461"/>
                  <a:pt x="1038225" y="190500"/>
                </a:cubicBezTo>
                <a:cubicBezTo>
                  <a:pt x="1050014" y="186749"/>
                  <a:pt x="1143786" y="160630"/>
                  <a:pt x="1176337" y="142875"/>
                </a:cubicBezTo>
                <a:cubicBezTo>
                  <a:pt x="1241769" y="107185"/>
                  <a:pt x="1106365" y="154048"/>
                  <a:pt x="1252537" y="80962"/>
                </a:cubicBezTo>
                <a:cubicBezTo>
                  <a:pt x="1258887" y="77787"/>
                  <a:pt x="1265423" y="74959"/>
                  <a:pt x="1271587" y="71437"/>
                </a:cubicBezTo>
                <a:cubicBezTo>
                  <a:pt x="1282811" y="65023"/>
                  <a:pt x="1294703" y="54926"/>
                  <a:pt x="1304925" y="47625"/>
                </a:cubicBezTo>
                <a:cubicBezTo>
                  <a:pt x="1309583" y="44298"/>
                  <a:pt x="1314815" y="41764"/>
                  <a:pt x="1319212" y="38100"/>
                </a:cubicBezTo>
                <a:cubicBezTo>
                  <a:pt x="1324386" y="33788"/>
                  <a:pt x="1327788" y="27382"/>
                  <a:pt x="1333500" y="23812"/>
                </a:cubicBezTo>
                <a:cubicBezTo>
                  <a:pt x="1340749" y="19281"/>
                  <a:pt x="1349307" y="17289"/>
                  <a:pt x="1357312" y="14287"/>
                </a:cubicBezTo>
                <a:cubicBezTo>
                  <a:pt x="1362013" y="12524"/>
                  <a:pt x="1373187" y="2381"/>
                  <a:pt x="1376362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B6F8A9E5-A02A-41A3-BE9B-54F0B8E372E8}"/>
              </a:ext>
            </a:extLst>
          </p:cNvPr>
          <p:cNvSpPr/>
          <p:nvPr/>
        </p:nvSpPr>
        <p:spPr>
          <a:xfrm>
            <a:off x="6729412" y="1938338"/>
            <a:ext cx="1247495" cy="708955"/>
          </a:xfrm>
          <a:custGeom>
            <a:avLst/>
            <a:gdLst>
              <a:gd name="connsiteX0" fmla="*/ 0 w 1095458"/>
              <a:gd name="connsiteY0" fmla="*/ 38100 h 542925"/>
              <a:gd name="connsiteX1" fmla="*/ 0 w 1095458"/>
              <a:gd name="connsiteY1" fmla="*/ 38100 h 542925"/>
              <a:gd name="connsiteX2" fmla="*/ 14287 w 1095458"/>
              <a:gd name="connsiteY2" fmla="*/ 76200 h 542925"/>
              <a:gd name="connsiteX3" fmla="*/ 23812 w 1095458"/>
              <a:gd name="connsiteY3" fmla="*/ 133350 h 542925"/>
              <a:gd name="connsiteX4" fmla="*/ 33337 w 1095458"/>
              <a:gd name="connsiteY4" fmla="*/ 157162 h 542925"/>
              <a:gd name="connsiteX5" fmla="*/ 47625 w 1095458"/>
              <a:gd name="connsiteY5" fmla="*/ 200025 h 542925"/>
              <a:gd name="connsiteX6" fmla="*/ 85725 w 1095458"/>
              <a:gd name="connsiteY6" fmla="*/ 242887 h 542925"/>
              <a:gd name="connsiteX7" fmla="*/ 161925 w 1095458"/>
              <a:gd name="connsiteY7" fmla="*/ 300037 h 542925"/>
              <a:gd name="connsiteX8" fmla="*/ 200025 w 1095458"/>
              <a:gd name="connsiteY8" fmla="*/ 319087 h 542925"/>
              <a:gd name="connsiteX9" fmla="*/ 233362 w 1095458"/>
              <a:gd name="connsiteY9" fmla="*/ 328612 h 542925"/>
              <a:gd name="connsiteX10" fmla="*/ 271462 w 1095458"/>
              <a:gd name="connsiteY10" fmla="*/ 342900 h 542925"/>
              <a:gd name="connsiteX11" fmla="*/ 328612 w 1095458"/>
              <a:gd name="connsiteY11" fmla="*/ 361950 h 542925"/>
              <a:gd name="connsiteX12" fmla="*/ 357187 w 1095458"/>
              <a:gd name="connsiteY12" fmla="*/ 376237 h 542925"/>
              <a:gd name="connsiteX13" fmla="*/ 385762 w 1095458"/>
              <a:gd name="connsiteY13" fmla="*/ 381000 h 542925"/>
              <a:gd name="connsiteX14" fmla="*/ 457200 w 1095458"/>
              <a:gd name="connsiteY14" fmla="*/ 404812 h 542925"/>
              <a:gd name="connsiteX15" fmla="*/ 566737 w 1095458"/>
              <a:gd name="connsiteY15" fmla="*/ 433387 h 542925"/>
              <a:gd name="connsiteX16" fmla="*/ 619125 w 1095458"/>
              <a:gd name="connsiteY16" fmla="*/ 447675 h 542925"/>
              <a:gd name="connsiteX17" fmla="*/ 723900 w 1095458"/>
              <a:gd name="connsiteY17" fmla="*/ 461962 h 542925"/>
              <a:gd name="connsiteX18" fmla="*/ 790575 w 1095458"/>
              <a:gd name="connsiteY18" fmla="*/ 476250 h 542925"/>
              <a:gd name="connsiteX19" fmla="*/ 804862 w 1095458"/>
              <a:gd name="connsiteY19" fmla="*/ 481012 h 542925"/>
              <a:gd name="connsiteX20" fmla="*/ 852487 w 1095458"/>
              <a:gd name="connsiteY20" fmla="*/ 504825 h 542925"/>
              <a:gd name="connsiteX21" fmla="*/ 900112 w 1095458"/>
              <a:gd name="connsiteY21" fmla="*/ 523875 h 542925"/>
              <a:gd name="connsiteX22" fmla="*/ 933450 w 1095458"/>
              <a:gd name="connsiteY22" fmla="*/ 542925 h 542925"/>
              <a:gd name="connsiteX23" fmla="*/ 1014412 w 1095458"/>
              <a:gd name="connsiteY23" fmla="*/ 528637 h 542925"/>
              <a:gd name="connsiteX24" fmla="*/ 1028700 w 1095458"/>
              <a:gd name="connsiteY24" fmla="*/ 514350 h 542925"/>
              <a:gd name="connsiteX25" fmla="*/ 1042987 w 1095458"/>
              <a:gd name="connsiteY25" fmla="*/ 504825 h 542925"/>
              <a:gd name="connsiteX26" fmla="*/ 1052512 w 1095458"/>
              <a:gd name="connsiteY26" fmla="*/ 490537 h 542925"/>
              <a:gd name="connsiteX27" fmla="*/ 1066800 w 1095458"/>
              <a:gd name="connsiteY27" fmla="*/ 481012 h 542925"/>
              <a:gd name="connsiteX28" fmla="*/ 1076325 w 1095458"/>
              <a:gd name="connsiteY28" fmla="*/ 461962 h 542925"/>
              <a:gd name="connsiteX29" fmla="*/ 1090612 w 1095458"/>
              <a:gd name="connsiteY29" fmla="*/ 438150 h 542925"/>
              <a:gd name="connsiteX30" fmla="*/ 1095375 w 1095458"/>
              <a:gd name="connsiteY30" fmla="*/ 404812 h 542925"/>
              <a:gd name="connsiteX31" fmla="*/ 1076325 w 1095458"/>
              <a:gd name="connsiteY31" fmla="*/ 338137 h 542925"/>
              <a:gd name="connsiteX32" fmla="*/ 1062037 w 1095458"/>
              <a:gd name="connsiteY32" fmla="*/ 323850 h 542925"/>
              <a:gd name="connsiteX33" fmla="*/ 1038225 w 1095458"/>
              <a:gd name="connsiteY33" fmla="*/ 290512 h 542925"/>
              <a:gd name="connsiteX34" fmla="*/ 1023937 w 1095458"/>
              <a:gd name="connsiteY34" fmla="*/ 280987 h 542925"/>
              <a:gd name="connsiteX35" fmla="*/ 1009650 w 1095458"/>
              <a:gd name="connsiteY35" fmla="*/ 266700 h 542925"/>
              <a:gd name="connsiteX36" fmla="*/ 995362 w 1095458"/>
              <a:gd name="connsiteY36" fmla="*/ 257175 h 542925"/>
              <a:gd name="connsiteX37" fmla="*/ 971550 w 1095458"/>
              <a:gd name="connsiteY37" fmla="*/ 238125 h 542925"/>
              <a:gd name="connsiteX38" fmla="*/ 942975 w 1095458"/>
              <a:gd name="connsiteY38" fmla="*/ 223837 h 542925"/>
              <a:gd name="connsiteX39" fmla="*/ 919162 w 1095458"/>
              <a:gd name="connsiteY39" fmla="*/ 209550 h 542925"/>
              <a:gd name="connsiteX40" fmla="*/ 885825 w 1095458"/>
              <a:gd name="connsiteY40" fmla="*/ 200025 h 542925"/>
              <a:gd name="connsiteX41" fmla="*/ 862012 w 1095458"/>
              <a:gd name="connsiteY41" fmla="*/ 190500 h 542925"/>
              <a:gd name="connsiteX42" fmla="*/ 823912 w 1095458"/>
              <a:gd name="connsiteY42" fmla="*/ 180975 h 542925"/>
              <a:gd name="connsiteX43" fmla="*/ 809625 w 1095458"/>
              <a:gd name="connsiteY43" fmla="*/ 176212 h 542925"/>
              <a:gd name="connsiteX44" fmla="*/ 776287 w 1095458"/>
              <a:gd name="connsiteY44" fmla="*/ 171450 h 542925"/>
              <a:gd name="connsiteX45" fmla="*/ 728662 w 1095458"/>
              <a:gd name="connsiteY45" fmla="*/ 157162 h 542925"/>
              <a:gd name="connsiteX46" fmla="*/ 676275 w 1095458"/>
              <a:gd name="connsiteY46" fmla="*/ 142875 h 542925"/>
              <a:gd name="connsiteX47" fmla="*/ 619125 w 1095458"/>
              <a:gd name="connsiteY47" fmla="*/ 109537 h 542925"/>
              <a:gd name="connsiteX48" fmla="*/ 595312 w 1095458"/>
              <a:gd name="connsiteY48" fmla="*/ 95250 h 542925"/>
              <a:gd name="connsiteX49" fmla="*/ 547687 w 1095458"/>
              <a:gd name="connsiteY49" fmla="*/ 80962 h 542925"/>
              <a:gd name="connsiteX50" fmla="*/ 504825 w 1095458"/>
              <a:gd name="connsiteY50" fmla="*/ 66675 h 542925"/>
              <a:gd name="connsiteX51" fmla="*/ 466725 w 1095458"/>
              <a:gd name="connsiteY51" fmla="*/ 61912 h 542925"/>
              <a:gd name="connsiteX52" fmla="*/ 438150 w 1095458"/>
              <a:gd name="connsiteY52" fmla="*/ 52387 h 542925"/>
              <a:gd name="connsiteX53" fmla="*/ 409575 w 1095458"/>
              <a:gd name="connsiteY53" fmla="*/ 47625 h 542925"/>
              <a:gd name="connsiteX54" fmla="*/ 390525 w 1095458"/>
              <a:gd name="connsiteY54" fmla="*/ 42862 h 542925"/>
              <a:gd name="connsiteX55" fmla="*/ 361950 w 1095458"/>
              <a:gd name="connsiteY55" fmla="*/ 38100 h 542925"/>
              <a:gd name="connsiteX56" fmla="*/ 323850 w 1095458"/>
              <a:gd name="connsiteY56" fmla="*/ 23812 h 542925"/>
              <a:gd name="connsiteX57" fmla="*/ 271462 w 1095458"/>
              <a:gd name="connsiteY57" fmla="*/ 14287 h 542925"/>
              <a:gd name="connsiteX58" fmla="*/ 233362 w 1095458"/>
              <a:gd name="connsiteY58" fmla="*/ 4762 h 542925"/>
              <a:gd name="connsiteX59" fmla="*/ 214312 w 1095458"/>
              <a:gd name="connsiteY59" fmla="*/ 0 h 542925"/>
              <a:gd name="connsiteX60" fmla="*/ 47625 w 1095458"/>
              <a:gd name="connsiteY60" fmla="*/ 4762 h 542925"/>
              <a:gd name="connsiteX61" fmla="*/ 23812 w 1095458"/>
              <a:gd name="connsiteY61" fmla="*/ 14287 h 542925"/>
              <a:gd name="connsiteX62" fmla="*/ 0 w 1095458"/>
              <a:gd name="connsiteY62" fmla="*/ 38100 h 542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1095458" h="542925">
                <a:moveTo>
                  <a:pt x="0" y="38100"/>
                </a:moveTo>
                <a:lnTo>
                  <a:pt x="0" y="38100"/>
                </a:lnTo>
                <a:cubicBezTo>
                  <a:pt x="4762" y="50800"/>
                  <a:pt x="10792" y="63094"/>
                  <a:pt x="14287" y="76200"/>
                </a:cubicBezTo>
                <a:cubicBezTo>
                  <a:pt x="27632" y="126244"/>
                  <a:pt x="11486" y="92261"/>
                  <a:pt x="23812" y="133350"/>
                </a:cubicBezTo>
                <a:cubicBezTo>
                  <a:pt x="26268" y="141538"/>
                  <a:pt x="30880" y="148974"/>
                  <a:pt x="33337" y="157162"/>
                </a:cubicBezTo>
                <a:cubicBezTo>
                  <a:pt x="41000" y="182703"/>
                  <a:pt x="33158" y="178325"/>
                  <a:pt x="47625" y="200025"/>
                </a:cubicBezTo>
                <a:cubicBezTo>
                  <a:pt x="57282" y="214511"/>
                  <a:pt x="72742" y="231084"/>
                  <a:pt x="85725" y="242887"/>
                </a:cubicBezTo>
                <a:cubicBezTo>
                  <a:pt x="113126" y="267797"/>
                  <a:pt x="129145" y="280755"/>
                  <a:pt x="161925" y="300037"/>
                </a:cubicBezTo>
                <a:cubicBezTo>
                  <a:pt x="174164" y="307236"/>
                  <a:pt x="186842" y="313814"/>
                  <a:pt x="200025" y="319087"/>
                </a:cubicBezTo>
                <a:cubicBezTo>
                  <a:pt x="210755" y="323379"/>
                  <a:pt x="222398" y="324957"/>
                  <a:pt x="233362" y="328612"/>
                </a:cubicBezTo>
                <a:cubicBezTo>
                  <a:pt x="246230" y="332901"/>
                  <a:pt x="258660" y="338419"/>
                  <a:pt x="271462" y="342900"/>
                </a:cubicBezTo>
                <a:cubicBezTo>
                  <a:pt x="290415" y="349534"/>
                  <a:pt x="310651" y="352970"/>
                  <a:pt x="328612" y="361950"/>
                </a:cubicBezTo>
                <a:cubicBezTo>
                  <a:pt x="338137" y="366712"/>
                  <a:pt x="347084" y="372869"/>
                  <a:pt x="357187" y="376237"/>
                </a:cubicBezTo>
                <a:cubicBezTo>
                  <a:pt x="366348" y="379291"/>
                  <a:pt x="376477" y="378347"/>
                  <a:pt x="385762" y="381000"/>
                </a:cubicBezTo>
                <a:cubicBezTo>
                  <a:pt x="409897" y="387896"/>
                  <a:pt x="432912" y="398476"/>
                  <a:pt x="457200" y="404812"/>
                </a:cubicBezTo>
                <a:lnTo>
                  <a:pt x="566737" y="433387"/>
                </a:lnTo>
                <a:cubicBezTo>
                  <a:pt x="584235" y="438019"/>
                  <a:pt x="601271" y="444699"/>
                  <a:pt x="619125" y="447675"/>
                </a:cubicBezTo>
                <a:cubicBezTo>
                  <a:pt x="692012" y="459823"/>
                  <a:pt x="657058" y="455279"/>
                  <a:pt x="723900" y="461962"/>
                </a:cubicBezTo>
                <a:cubicBezTo>
                  <a:pt x="746125" y="466725"/>
                  <a:pt x="769012" y="469063"/>
                  <a:pt x="790575" y="476250"/>
                </a:cubicBezTo>
                <a:cubicBezTo>
                  <a:pt x="795337" y="477837"/>
                  <a:pt x="800304" y="478908"/>
                  <a:pt x="804862" y="481012"/>
                </a:cubicBezTo>
                <a:cubicBezTo>
                  <a:pt x="820977" y="488450"/>
                  <a:pt x="835649" y="499213"/>
                  <a:pt x="852487" y="504825"/>
                </a:cubicBezTo>
                <a:cubicBezTo>
                  <a:pt x="871494" y="511160"/>
                  <a:pt x="878417" y="513027"/>
                  <a:pt x="900112" y="523875"/>
                </a:cubicBezTo>
                <a:cubicBezTo>
                  <a:pt x="911560" y="529599"/>
                  <a:pt x="922337" y="536575"/>
                  <a:pt x="933450" y="542925"/>
                </a:cubicBezTo>
                <a:cubicBezTo>
                  <a:pt x="960518" y="540669"/>
                  <a:pt x="990114" y="543823"/>
                  <a:pt x="1014412" y="528637"/>
                </a:cubicBezTo>
                <a:cubicBezTo>
                  <a:pt x="1020123" y="525067"/>
                  <a:pt x="1023526" y="518662"/>
                  <a:pt x="1028700" y="514350"/>
                </a:cubicBezTo>
                <a:cubicBezTo>
                  <a:pt x="1033097" y="510686"/>
                  <a:pt x="1038225" y="508000"/>
                  <a:pt x="1042987" y="504825"/>
                </a:cubicBezTo>
                <a:cubicBezTo>
                  <a:pt x="1046162" y="500062"/>
                  <a:pt x="1048465" y="494584"/>
                  <a:pt x="1052512" y="490537"/>
                </a:cubicBezTo>
                <a:cubicBezTo>
                  <a:pt x="1056559" y="486490"/>
                  <a:pt x="1063136" y="485409"/>
                  <a:pt x="1066800" y="481012"/>
                </a:cubicBezTo>
                <a:cubicBezTo>
                  <a:pt x="1071345" y="475558"/>
                  <a:pt x="1072877" y="468168"/>
                  <a:pt x="1076325" y="461962"/>
                </a:cubicBezTo>
                <a:cubicBezTo>
                  <a:pt x="1080820" y="453870"/>
                  <a:pt x="1085850" y="446087"/>
                  <a:pt x="1090612" y="438150"/>
                </a:cubicBezTo>
                <a:cubicBezTo>
                  <a:pt x="1092200" y="427037"/>
                  <a:pt x="1096075" y="416016"/>
                  <a:pt x="1095375" y="404812"/>
                </a:cubicBezTo>
                <a:cubicBezTo>
                  <a:pt x="1094684" y="393759"/>
                  <a:pt x="1085042" y="352084"/>
                  <a:pt x="1076325" y="338137"/>
                </a:cubicBezTo>
                <a:cubicBezTo>
                  <a:pt x="1072755" y="332426"/>
                  <a:pt x="1066349" y="329024"/>
                  <a:pt x="1062037" y="323850"/>
                </a:cubicBezTo>
                <a:cubicBezTo>
                  <a:pt x="1048514" y="307623"/>
                  <a:pt x="1055385" y="307672"/>
                  <a:pt x="1038225" y="290512"/>
                </a:cubicBezTo>
                <a:cubicBezTo>
                  <a:pt x="1034178" y="286465"/>
                  <a:pt x="1028334" y="284651"/>
                  <a:pt x="1023937" y="280987"/>
                </a:cubicBezTo>
                <a:cubicBezTo>
                  <a:pt x="1018763" y="276675"/>
                  <a:pt x="1014824" y="271012"/>
                  <a:pt x="1009650" y="266700"/>
                </a:cubicBezTo>
                <a:cubicBezTo>
                  <a:pt x="1005253" y="263036"/>
                  <a:pt x="999941" y="260609"/>
                  <a:pt x="995362" y="257175"/>
                </a:cubicBezTo>
                <a:cubicBezTo>
                  <a:pt x="987230" y="251076"/>
                  <a:pt x="980126" y="243582"/>
                  <a:pt x="971550" y="238125"/>
                </a:cubicBezTo>
                <a:cubicBezTo>
                  <a:pt x="962566" y="232408"/>
                  <a:pt x="952324" y="228936"/>
                  <a:pt x="942975" y="223837"/>
                </a:cubicBezTo>
                <a:cubicBezTo>
                  <a:pt x="934849" y="219404"/>
                  <a:pt x="927707" y="213110"/>
                  <a:pt x="919162" y="209550"/>
                </a:cubicBezTo>
                <a:cubicBezTo>
                  <a:pt x="908494" y="205105"/>
                  <a:pt x="896789" y="203680"/>
                  <a:pt x="885825" y="200025"/>
                </a:cubicBezTo>
                <a:cubicBezTo>
                  <a:pt x="877715" y="197322"/>
                  <a:pt x="870183" y="193014"/>
                  <a:pt x="862012" y="190500"/>
                </a:cubicBezTo>
                <a:cubicBezTo>
                  <a:pt x="849500" y="186650"/>
                  <a:pt x="836542" y="184420"/>
                  <a:pt x="823912" y="180975"/>
                </a:cubicBezTo>
                <a:cubicBezTo>
                  <a:pt x="819069" y="179654"/>
                  <a:pt x="814548" y="177197"/>
                  <a:pt x="809625" y="176212"/>
                </a:cubicBezTo>
                <a:cubicBezTo>
                  <a:pt x="798618" y="174011"/>
                  <a:pt x="787400" y="173037"/>
                  <a:pt x="776287" y="171450"/>
                </a:cubicBezTo>
                <a:cubicBezTo>
                  <a:pt x="760412" y="166687"/>
                  <a:pt x="744741" y="161182"/>
                  <a:pt x="728662" y="157162"/>
                </a:cubicBezTo>
                <a:cubicBezTo>
                  <a:pt x="697763" y="149437"/>
                  <a:pt x="703645" y="157365"/>
                  <a:pt x="676275" y="142875"/>
                </a:cubicBezTo>
                <a:cubicBezTo>
                  <a:pt x="656784" y="132556"/>
                  <a:pt x="638134" y="120719"/>
                  <a:pt x="619125" y="109537"/>
                </a:cubicBezTo>
                <a:cubicBezTo>
                  <a:pt x="611146" y="104844"/>
                  <a:pt x="604094" y="98178"/>
                  <a:pt x="595312" y="95250"/>
                </a:cubicBezTo>
                <a:cubicBezTo>
                  <a:pt x="548804" y="79745"/>
                  <a:pt x="634792" y="108182"/>
                  <a:pt x="547687" y="80962"/>
                </a:cubicBezTo>
                <a:cubicBezTo>
                  <a:pt x="533312" y="76470"/>
                  <a:pt x="519485" y="70124"/>
                  <a:pt x="504825" y="66675"/>
                </a:cubicBezTo>
                <a:cubicBezTo>
                  <a:pt x="492366" y="63744"/>
                  <a:pt x="479425" y="63500"/>
                  <a:pt x="466725" y="61912"/>
                </a:cubicBezTo>
                <a:cubicBezTo>
                  <a:pt x="457200" y="58737"/>
                  <a:pt x="447890" y="54822"/>
                  <a:pt x="438150" y="52387"/>
                </a:cubicBezTo>
                <a:cubicBezTo>
                  <a:pt x="428782" y="50045"/>
                  <a:pt x="419044" y="49519"/>
                  <a:pt x="409575" y="47625"/>
                </a:cubicBezTo>
                <a:cubicBezTo>
                  <a:pt x="403157" y="46341"/>
                  <a:pt x="396943" y="44146"/>
                  <a:pt x="390525" y="42862"/>
                </a:cubicBezTo>
                <a:cubicBezTo>
                  <a:pt x="381056" y="40968"/>
                  <a:pt x="371475" y="39687"/>
                  <a:pt x="361950" y="38100"/>
                </a:cubicBezTo>
                <a:cubicBezTo>
                  <a:pt x="357937" y="36495"/>
                  <a:pt x="331884" y="25534"/>
                  <a:pt x="323850" y="23812"/>
                </a:cubicBezTo>
                <a:cubicBezTo>
                  <a:pt x="306495" y="20093"/>
                  <a:pt x="288830" y="17943"/>
                  <a:pt x="271462" y="14287"/>
                </a:cubicBezTo>
                <a:cubicBezTo>
                  <a:pt x="258652" y="11590"/>
                  <a:pt x="246062" y="7937"/>
                  <a:pt x="233362" y="4762"/>
                </a:cubicBezTo>
                <a:lnTo>
                  <a:pt x="214312" y="0"/>
                </a:lnTo>
                <a:cubicBezTo>
                  <a:pt x="158750" y="1587"/>
                  <a:pt x="103054" y="605"/>
                  <a:pt x="47625" y="4762"/>
                </a:cubicBezTo>
                <a:cubicBezTo>
                  <a:pt x="39100" y="5401"/>
                  <a:pt x="31062" y="9756"/>
                  <a:pt x="23812" y="14287"/>
                </a:cubicBezTo>
                <a:cubicBezTo>
                  <a:pt x="-844" y="29697"/>
                  <a:pt x="3969" y="34131"/>
                  <a:pt x="0" y="3810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83620F9D-AE4C-4580-9343-11CD01F902F6}"/>
              </a:ext>
            </a:extLst>
          </p:cNvPr>
          <p:cNvSpPr/>
          <p:nvPr/>
        </p:nvSpPr>
        <p:spPr>
          <a:xfrm>
            <a:off x="7858125" y="1114425"/>
            <a:ext cx="3034121" cy="1495425"/>
          </a:xfrm>
          <a:custGeom>
            <a:avLst/>
            <a:gdLst>
              <a:gd name="connsiteX0" fmla="*/ 47625 w 3034121"/>
              <a:gd name="connsiteY0" fmla="*/ 1185863 h 1495425"/>
              <a:gd name="connsiteX1" fmla="*/ 47625 w 3034121"/>
              <a:gd name="connsiteY1" fmla="*/ 1185863 h 1495425"/>
              <a:gd name="connsiteX2" fmla="*/ 23813 w 3034121"/>
              <a:gd name="connsiteY2" fmla="*/ 1238250 h 1495425"/>
              <a:gd name="connsiteX3" fmla="*/ 9525 w 3034121"/>
              <a:gd name="connsiteY3" fmla="*/ 1262063 h 1495425"/>
              <a:gd name="connsiteX4" fmla="*/ 0 w 3034121"/>
              <a:gd name="connsiteY4" fmla="*/ 1300163 h 1495425"/>
              <a:gd name="connsiteX5" fmla="*/ 4763 w 3034121"/>
              <a:gd name="connsiteY5" fmla="*/ 1347788 h 1495425"/>
              <a:gd name="connsiteX6" fmla="*/ 14288 w 3034121"/>
              <a:gd name="connsiteY6" fmla="*/ 1366838 h 1495425"/>
              <a:gd name="connsiteX7" fmla="*/ 23813 w 3034121"/>
              <a:gd name="connsiteY7" fmla="*/ 1400175 h 1495425"/>
              <a:gd name="connsiteX8" fmla="*/ 28575 w 3034121"/>
              <a:gd name="connsiteY8" fmla="*/ 1414463 h 1495425"/>
              <a:gd name="connsiteX9" fmla="*/ 33338 w 3034121"/>
              <a:gd name="connsiteY9" fmla="*/ 1433513 h 1495425"/>
              <a:gd name="connsiteX10" fmla="*/ 57150 w 3034121"/>
              <a:gd name="connsiteY10" fmla="*/ 1447800 h 1495425"/>
              <a:gd name="connsiteX11" fmla="*/ 95250 w 3034121"/>
              <a:gd name="connsiteY11" fmla="*/ 1466850 h 1495425"/>
              <a:gd name="connsiteX12" fmla="*/ 119063 w 3034121"/>
              <a:gd name="connsiteY12" fmla="*/ 1481138 h 1495425"/>
              <a:gd name="connsiteX13" fmla="*/ 180975 w 3034121"/>
              <a:gd name="connsiteY13" fmla="*/ 1495425 h 1495425"/>
              <a:gd name="connsiteX14" fmla="*/ 276225 w 3034121"/>
              <a:gd name="connsiteY14" fmla="*/ 1490663 h 1495425"/>
              <a:gd name="connsiteX15" fmla="*/ 347663 w 3034121"/>
              <a:gd name="connsiteY15" fmla="*/ 1481138 h 1495425"/>
              <a:gd name="connsiteX16" fmla="*/ 438150 w 3034121"/>
              <a:gd name="connsiteY16" fmla="*/ 1476375 h 1495425"/>
              <a:gd name="connsiteX17" fmla="*/ 514350 w 3034121"/>
              <a:gd name="connsiteY17" fmla="*/ 1466850 h 1495425"/>
              <a:gd name="connsiteX18" fmla="*/ 619125 w 3034121"/>
              <a:gd name="connsiteY18" fmla="*/ 1457325 h 1495425"/>
              <a:gd name="connsiteX19" fmla="*/ 776288 w 3034121"/>
              <a:gd name="connsiteY19" fmla="*/ 1414463 h 1495425"/>
              <a:gd name="connsiteX20" fmla="*/ 866775 w 3034121"/>
              <a:gd name="connsiteY20" fmla="*/ 1390650 h 1495425"/>
              <a:gd name="connsiteX21" fmla="*/ 1019175 w 3034121"/>
              <a:gd name="connsiteY21" fmla="*/ 1357313 h 1495425"/>
              <a:gd name="connsiteX22" fmla="*/ 1285875 w 3034121"/>
              <a:gd name="connsiteY22" fmla="*/ 1319213 h 1495425"/>
              <a:gd name="connsiteX23" fmla="*/ 1376363 w 3034121"/>
              <a:gd name="connsiteY23" fmla="*/ 1304925 h 1495425"/>
              <a:gd name="connsiteX24" fmla="*/ 1552575 w 3034121"/>
              <a:gd name="connsiteY24" fmla="*/ 1252538 h 1495425"/>
              <a:gd name="connsiteX25" fmla="*/ 1776413 w 3034121"/>
              <a:gd name="connsiteY25" fmla="*/ 1204913 h 1495425"/>
              <a:gd name="connsiteX26" fmla="*/ 1981200 w 3034121"/>
              <a:gd name="connsiteY26" fmla="*/ 1157288 h 1495425"/>
              <a:gd name="connsiteX27" fmla="*/ 2247900 w 3034121"/>
              <a:gd name="connsiteY27" fmla="*/ 1038225 h 1495425"/>
              <a:gd name="connsiteX28" fmla="*/ 2319338 w 3034121"/>
              <a:gd name="connsiteY28" fmla="*/ 995363 h 1495425"/>
              <a:gd name="connsiteX29" fmla="*/ 2366963 w 3034121"/>
              <a:gd name="connsiteY29" fmla="*/ 981075 h 1495425"/>
              <a:gd name="connsiteX30" fmla="*/ 2452688 w 3034121"/>
              <a:gd name="connsiteY30" fmla="*/ 928688 h 1495425"/>
              <a:gd name="connsiteX31" fmla="*/ 2719388 w 3034121"/>
              <a:gd name="connsiteY31" fmla="*/ 771525 h 1495425"/>
              <a:gd name="connsiteX32" fmla="*/ 2809875 w 3034121"/>
              <a:gd name="connsiteY32" fmla="*/ 642938 h 1495425"/>
              <a:gd name="connsiteX33" fmla="*/ 2852738 w 3034121"/>
              <a:gd name="connsiteY33" fmla="*/ 576263 h 1495425"/>
              <a:gd name="connsiteX34" fmla="*/ 2871788 w 3034121"/>
              <a:gd name="connsiteY34" fmla="*/ 538163 h 1495425"/>
              <a:gd name="connsiteX35" fmla="*/ 2890838 w 3034121"/>
              <a:gd name="connsiteY35" fmla="*/ 514350 h 1495425"/>
              <a:gd name="connsiteX36" fmla="*/ 2905125 w 3034121"/>
              <a:gd name="connsiteY36" fmla="*/ 485775 h 1495425"/>
              <a:gd name="connsiteX37" fmla="*/ 2933700 w 3034121"/>
              <a:gd name="connsiteY37" fmla="*/ 438150 h 1495425"/>
              <a:gd name="connsiteX38" fmla="*/ 2971800 w 3034121"/>
              <a:gd name="connsiteY38" fmla="*/ 347663 h 1495425"/>
              <a:gd name="connsiteX39" fmla="*/ 2986088 w 3034121"/>
              <a:gd name="connsiteY39" fmla="*/ 314325 h 1495425"/>
              <a:gd name="connsiteX40" fmla="*/ 3019425 w 3034121"/>
              <a:gd name="connsiteY40" fmla="*/ 228600 h 1495425"/>
              <a:gd name="connsiteX41" fmla="*/ 3028950 w 3034121"/>
              <a:gd name="connsiteY41" fmla="*/ 171450 h 1495425"/>
              <a:gd name="connsiteX42" fmla="*/ 3033713 w 3034121"/>
              <a:gd name="connsiteY42" fmla="*/ 133350 h 1495425"/>
              <a:gd name="connsiteX43" fmla="*/ 3000375 w 3034121"/>
              <a:gd name="connsiteY43" fmla="*/ 90488 h 1495425"/>
              <a:gd name="connsiteX44" fmla="*/ 2971800 w 3034121"/>
              <a:gd name="connsiteY44" fmla="*/ 61913 h 1495425"/>
              <a:gd name="connsiteX45" fmla="*/ 2900363 w 3034121"/>
              <a:gd name="connsiteY45" fmla="*/ 14288 h 1495425"/>
              <a:gd name="connsiteX46" fmla="*/ 2881313 w 3034121"/>
              <a:gd name="connsiteY46" fmla="*/ 4763 h 1495425"/>
              <a:gd name="connsiteX47" fmla="*/ 2852738 w 3034121"/>
              <a:gd name="connsiteY47" fmla="*/ 0 h 1495425"/>
              <a:gd name="connsiteX48" fmla="*/ 2781300 w 3034121"/>
              <a:gd name="connsiteY48" fmla="*/ 14288 h 1495425"/>
              <a:gd name="connsiteX49" fmla="*/ 2767013 w 3034121"/>
              <a:gd name="connsiteY49" fmla="*/ 19050 h 1495425"/>
              <a:gd name="connsiteX50" fmla="*/ 2733675 w 3034121"/>
              <a:gd name="connsiteY50" fmla="*/ 38100 h 1495425"/>
              <a:gd name="connsiteX51" fmla="*/ 2700338 w 3034121"/>
              <a:gd name="connsiteY51" fmla="*/ 66675 h 1495425"/>
              <a:gd name="connsiteX52" fmla="*/ 2662238 w 3034121"/>
              <a:gd name="connsiteY52" fmla="*/ 100013 h 1495425"/>
              <a:gd name="connsiteX53" fmla="*/ 2628900 w 3034121"/>
              <a:gd name="connsiteY53" fmla="*/ 133350 h 1495425"/>
              <a:gd name="connsiteX54" fmla="*/ 2562225 w 3034121"/>
              <a:gd name="connsiteY54" fmla="*/ 200025 h 1495425"/>
              <a:gd name="connsiteX55" fmla="*/ 2547938 w 3034121"/>
              <a:gd name="connsiteY55" fmla="*/ 214313 h 1495425"/>
              <a:gd name="connsiteX56" fmla="*/ 2533650 w 3034121"/>
              <a:gd name="connsiteY56" fmla="*/ 233363 h 1495425"/>
              <a:gd name="connsiteX57" fmla="*/ 2519363 w 3034121"/>
              <a:gd name="connsiteY57" fmla="*/ 242888 h 1495425"/>
              <a:gd name="connsiteX58" fmla="*/ 2509838 w 3034121"/>
              <a:gd name="connsiteY58" fmla="*/ 266700 h 1495425"/>
              <a:gd name="connsiteX59" fmla="*/ 2495550 w 3034121"/>
              <a:gd name="connsiteY59" fmla="*/ 280988 h 1495425"/>
              <a:gd name="connsiteX60" fmla="*/ 2481263 w 3034121"/>
              <a:gd name="connsiteY60" fmla="*/ 300038 h 1495425"/>
              <a:gd name="connsiteX61" fmla="*/ 2452688 w 3034121"/>
              <a:gd name="connsiteY61" fmla="*/ 328613 h 1495425"/>
              <a:gd name="connsiteX62" fmla="*/ 2438400 w 3034121"/>
              <a:gd name="connsiteY62" fmla="*/ 342900 h 1495425"/>
              <a:gd name="connsiteX63" fmla="*/ 2414588 w 3034121"/>
              <a:gd name="connsiteY63" fmla="*/ 361950 h 1495425"/>
              <a:gd name="connsiteX64" fmla="*/ 2390775 w 3034121"/>
              <a:gd name="connsiteY64" fmla="*/ 390525 h 1495425"/>
              <a:gd name="connsiteX65" fmla="*/ 2376488 w 3034121"/>
              <a:gd name="connsiteY65" fmla="*/ 400050 h 1495425"/>
              <a:gd name="connsiteX66" fmla="*/ 2357438 w 3034121"/>
              <a:gd name="connsiteY66" fmla="*/ 433388 h 1495425"/>
              <a:gd name="connsiteX67" fmla="*/ 2338388 w 3034121"/>
              <a:gd name="connsiteY67" fmla="*/ 461963 h 1495425"/>
              <a:gd name="connsiteX68" fmla="*/ 2328863 w 3034121"/>
              <a:gd name="connsiteY68" fmla="*/ 476250 h 1495425"/>
              <a:gd name="connsiteX69" fmla="*/ 2290763 w 3034121"/>
              <a:gd name="connsiteY69" fmla="*/ 504825 h 1495425"/>
              <a:gd name="connsiteX70" fmla="*/ 2271713 w 3034121"/>
              <a:gd name="connsiteY70" fmla="*/ 523875 h 1495425"/>
              <a:gd name="connsiteX71" fmla="*/ 2247900 w 3034121"/>
              <a:gd name="connsiteY71" fmla="*/ 538163 h 1495425"/>
              <a:gd name="connsiteX72" fmla="*/ 2238375 w 3034121"/>
              <a:gd name="connsiteY72" fmla="*/ 552450 h 1495425"/>
              <a:gd name="connsiteX73" fmla="*/ 2233613 w 3034121"/>
              <a:gd name="connsiteY73" fmla="*/ 566738 h 1495425"/>
              <a:gd name="connsiteX74" fmla="*/ 2205038 w 3034121"/>
              <a:gd name="connsiteY74" fmla="*/ 600075 h 1495425"/>
              <a:gd name="connsiteX75" fmla="*/ 2200275 w 3034121"/>
              <a:gd name="connsiteY75" fmla="*/ 614363 h 1495425"/>
              <a:gd name="connsiteX76" fmla="*/ 2181225 w 3034121"/>
              <a:gd name="connsiteY76" fmla="*/ 628650 h 1495425"/>
              <a:gd name="connsiteX77" fmla="*/ 2143125 w 3034121"/>
              <a:gd name="connsiteY77" fmla="*/ 652463 h 1495425"/>
              <a:gd name="connsiteX78" fmla="*/ 2119313 w 3034121"/>
              <a:gd name="connsiteY78" fmla="*/ 661988 h 1495425"/>
              <a:gd name="connsiteX79" fmla="*/ 2066925 w 3034121"/>
              <a:gd name="connsiteY79" fmla="*/ 695325 h 1495425"/>
              <a:gd name="connsiteX80" fmla="*/ 2052638 w 3034121"/>
              <a:gd name="connsiteY80" fmla="*/ 700088 h 1495425"/>
              <a:gd name="connsiteX81" fmla="*/ 2038350 w 3034121"/>
              <a:gd name="connsiteY81" fmla="*/ 709613 h 1495425"/>
              <a:gd name="connsiteX82" fmla="*/ 2019300 w 3034121"/>
              <a:gd name="connsiteY82" fmla="*/ 719138 h 1495425"/>
              <a:gd name="connsiteX83" fmla="*/ 2005013 w 3034121"/>
              <a:gd name="connsiteY83" fmla="*/ 728663 h 1495425"/>
              <a:gd name="connsiteX84" fmla="*/ 1976438 w 3034121"/>
              <a:gd name="connsiteY84" fmla="*/ 742950 h 1495425"/>
              <a:gd name="connsiteX85" fmla="*/ 1952625 w 3034121"/>
              <a:gd name="connsiteY85" fmla="*/ 757238 h 1495425"/>
              <a:gd name="connsiteX86" fmla="*/ 1919288 w 3034121"/>
              <a:gd name="connsiteY86" fmla="*/ 771525 h 1495425"/>
              <a:gd name="connsiteX87" fmla="*/ 1885950 w 3034121"/>
              <a:gd name="connsiteY87" fmla="*/ 785813 h 1495425"/>
              <a:gd name="connsiteX88" fmla="*/ 1843088 w 3034121"/>
              <a:gd name="connsiteY88" fmla="*/ 804863 h 1495425"/>
              <a:gd name="connsiteX89" fmla="*/ 1828800 w 3034121"/>
              <a:gd name="connsiteY89" fmla="*/ 809625 h 1495425"/>
              <a:gd name="connsiteX90" fmla="*/ 1814513 w 3034121"/>
              <a:gd name="connsiteY90" fmla="*/ 823913 h 1495425"/>
              <a:gd name="connsiteX91" fmla="*/ 1795463 w 3034121"/>
              <a:gd name="connsiteY91" fmla="*/ 828675 h 1495425"/>
              <a:gd name="connsiteX92" fmla="*/ 1733550 w 3034121"/>
              <a:gd name="connsiteY92" fmla="*/ 852488 h 1495425"/>
              <a:gd name="connsiteX93" fmla="*/ 1666875 w 3034121"/>
              <a:gd name="connsiteY93" fmla="*/ 871538 h 1495425"/>
              <a:gd name="connsiteX94" fmla="*/ 1595438 w 3034121"/>
              <a:gd name="connsiteY94" fmla="*/ 885825 h 1495425"/>
              <a:gd name="connsiteX95" fmla="*/ 1571625 w 3034121"/>
              <a:gd name="connsiteY95" fmla="*/ 890588 h 1495425"/>
              <a:gd name="connsiteX96" fmla="*/ 1509713 w 3034121"/>
              <a:gd name="connsiteY96" fmla="*/ 904875 h 1495425"/>
              <a:gd name="connsiteX97" fmla="*/ 1423988 w 3034121"/>
              <a:gd name="connsiteY97" fmla="*/ 914400 h 1495425"/>
              <a:gd name="connsiteX98" fmla="*/ 1362075 w 3034121"/>
              <a:gd name="connsiteY98" fmla="*/ 923925 h 1495425"/>
              <a:gd name="connsiteX99" fmla="*/ 1328738 w 3034121"/>
              <a:gd name="connsiteY99" fmla="*/ 933450 h 1495425"/>
              <a:gd name="connsiteX100" fmla="*/ 1290638 w 3034121"/>
              <a:gd name="connsiteY100" fmla="*/ 947738 h 1495425"/>
              <a:gd name="connsiteX101" fmla="*/ 1209675 w 3034121"/>
              <a:gd name="connsiteY101" fmla="*/ 957263 h 1495425"/>
              <a:gd name="connsiteX102" fmla="*/ 1123950 w 3034121"/>
              <a:gd name="connsiteY102" fmla="*/ 971550 h 1495425"/>
              <a:gd name="connsiteX103" fmla="*/ 1009650 w 3034121"/>
              <a:gd name="connsiteY103" fmla="*/ 985838 h 1495425"/>
              <a:gd name="connsiteX104" fmla="*/ 947738 w 3034121"/>
              <a:gd name="connsiteY104" fmla="*/ 1004888 h 1495425"/>
              <a:gd name="connsiteX105" fmla="*/ 885825 w 3034121"/>
              <a:gd name="connsiteY105" fmla="*/ 1014413 h 1495425"/>
              <a:gd name="connsiteX106" fmla="*/ 852488 w 3034121"/>
              <a:gd name="connsiteY106" fmla="*/ 1023938 h 1495425"/>
              <a:gd name="connsiteX107" fmla="*/ 762000 w 3034121"/>
              <a:gd name="connsiteY107" fmla="*/ 1033463 h 1495425"/>
              <a:gd name="connsiteX108" fmla="*/ 709613 w 3034121"/>
              <a:gd name="connsiteY108" fmla="*/ 1042988 h 1495425"/>
              <a:gd name="connsiteX109" fmla="*/ 676275 w 3034121"/>
              <a:gd name="connsiteY109" fmla="*/ 1047750 h 1495425"/>
              <a:gd name="connsiteX110" fmla="*/ 533400 w 3034121"/>
              <a:gd name="connsiteY110" fmla="*/ 1076325 h 1495425"/>
              <a:gd name="connsiteX111" fmla="*/ 461963 w 3034121"/>
              <a:gd name="connsiteY111" fmla="*/ 1081088 h 1495425"/>
              <a:gd name="connsiteX112" fmla="*/ 381000 w 3034121"/>
              <a:gd name="connsiteY112" fmla="*/ 1095375 h 1495425"/>
              <a:gd name="connsiteX113" fmla="*/ 285750 w 3034121"/>
              <a:gd name="connsiteY113" fmla="*/ 1114425 h 1495425"/>
              <a:gd name="connsiteX114" fmla="*/ 219075 w 3034121"/>
              <a:gd name="connsiteY114" fmla="*/ 1123950 h 1495425"/>
              <a:gd name="connsiteX115" fmla="*/ 142875 w 3034121"/>
              <a:gd name="connsiteY115" fmla="*/ 1143000 h 1495425"/>
              <a:gd name="connsiteX116" fmla="*/ 100013 w 3034121"/>
              <a:gd name="connsiteY116" fmla="*/ 1162050 h 1495425"/>
              <a:gd name="connsiteX117" fmla="*/ 85725 w 3034121"/>
              <a:gd name="connsiteY117" fmla="*/ 1171575 h 1495425"/>
              <a:gd name="connsiteX118" fmla="*/ 71438 w 3034121"/>
              <a:gd name="connsiteY118" fmla="*/ 1176338 h 1495425"/>
              <a:gd name="connsiteX119" fmla="*/ 47625 w 3034121"/>
              <a:gd name="connsiteY119" fmla="*/ 1185863 h 1495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</a:cxnLst>
            <a:rect l="l" t="t" r="r" b="b"/>
            <a:pathLst>
              <a:path w="3034121" h="1495425">
                <a:moveTo>
                  <a:pt x="47625" y="1185863"/>
                </a:moveTo>
                <a:lnTo>
                  <a:pt x="47625" y="1185863"/>
                </a:lnTo>
                <a:cubicBezTo>
                  <a:pt x="39688" y="1203325"/>
                  <a:pt x="32391" y="1221093"/>
                  <a:pt x="23813" y="1238250"/>
                </a:cubicBezTo>
                <a:cubicBezTo>
                  <a:pt x="19673" y="1246530"/>
                  <a:pt x="12848" y="1253423"/>
                  <a:pt x="9525" y="1262063"/>
                </a:cubicBezTo>
                <a:cubicBezTo>
                  <a:pt x="4826" y="1274281"/>
                  <a:pt x="0" y="1300163"/>
                  <a:pt x="0" y="1300163"/>
                </a:cubicBezTo>
                <a:cubicBezTo>
                  <a:pt x="1588" y="1316038"/>
                  <a:pt x="1420" y="1332188"/>
                  <a:pt x="4763" y="1347788"/>
                </a:cubicBezTo>
                <a:cubicBezTo>
                  <a:pt x="6251" y="1354730"/>
                  <a:pt x="11491" y="1360312"/>
                  <a:pt x="14288" y="1366838"/>
                </a:cubicBezTo>
                <a:cubicBezTo>
                  <a:pt x="19179" y="1378250"/>
                  <a:pt x="20363" y="1388100"/>
                  <a:pt x="23813" y="1400175"/>
                </a:cubicBezTo>
                <a:cubicBezTo>
                  <a:pt x="25192" y="1405002"/>
                  <a:pt x="27196" y="1409636"/>
                  <a:pt x="28575" y="1414463"/>
                </a:cubicBezTo>
                <a:cubicBezTo>
                  <a:pt x="30373" y="1420757"/>
                  <a:pt x="29078" y="1428543"/>
                  <a:pt x="33338" y="1433513"/>
                </a:cubicBezTo>
                <a:cubicBezTo>
                  <a:pt x="39362" y="1440541"/>
                  <a:pt x="49000" y="1443412"/>
                  <a:pt x="57150" y="1447800"/>
                </a:cubicBezTo>
                <a:cubicBezTo>
                  <a:pt x="69652" y="1454532"/>
                  <a:pt x="83074" y="1459545"/>
                  <a:pt x="95250" y="1466850"/>
                </a:cubicBezTo>
                <a:cubicBezTo>
                  <a:pt x="103188" y="1471613"/>
                  <a:pt x="110518" y="1477578"/>
                  <a:pt x="119063" y="1481138"/>
                </a:cubicBezTo>
                <a:cubicBezTo>
                  <a:pt x="139361" y="1489596"/>
                  <a:pt x="159653" y="1491872"/>
                  <a:pt x="180975" y="1495425"/>
                </a:cubicBezTo>
                <a:cubicBezTo>
                  <a:pt x="212725" y="1493838"/>
                  <a:pt x="244551" y="1493378"/>
                  <a:pt x="276225" y="1490663"/>
                </a:cubicBezTo>
                <a:cubicBezTo>
                  <a:pt x="300161" y="1488611"/>
                  <a:pt x="323733" y="1483250"/>
                  <a:pt x="347663" y="1481138"/>
                </a:cubicBezTo>
                <a:cubicBezTo>
                  <a:pt x="377750" y="1478483"/>
                  <a:pt x="407988" y="1477963"/>
                  <a:pt x="438150" y="1476375"/>
                </a:cubicBezTo>
                <a:lnTo>
                  <a:pt x="514350" y="1466850"/>
                </a:lnTo>
                <a:cubicBezTo>
                  <a:pt x="549226" y="1463179"/>
                  <a:pt x="619125" y="1457325"/>
                  <a:pt x="619125" y="1457325"/>
                </a:cubicBezTo>
                <a:cubicBezTo>
                  <a:pt x="745934" y="1417698"/>
                  <a:pt x="644265" y="1447469"/>
                  <a:pt x="776288" y="1414463"/>
                </a:cubicBezTo>
                <a:cubicBezTo>
                  <a:pt x="806546" y="1406898"/>
                  <a:pt x="836415" y="1397794"/>
                  <a:pt x="866775" y="1390650"/>
                </a:cubicBezTo>
                <a:cubicBezTo>
                  <a:pt x="917394" y="1378740"/>
                  <a:pt x="967575" y="1363763"/>
                  <a:pt x="1019175" y="1357313"/>
                </a:cubicBezTo>
                <a:cubicBezTo>
                  <a:pt x="1151144" y="1340817"/>
                  <a:pt x="1089993" y="1349094"/>
                  <a:pt x="1285875" y="1319213"/>
                </a:cubicBezTo>
                <a:cubicBezTo>
                  <a:pt x="1316062" y="1314608"/>
                  <a:pt x="1347093" y="1313627"/>
                  <a:pt x="1376363" y="1304925"/>
                </a:cubicBezTo>
                <a:cubicBezTo>
                  <a:pt x="1435100" y="1287463"/>
                  <a:pt x="1492379" y="1264004"/>
                  <a:pt x="1552575" y="1252538"/>
                </a:cubicBezTo>
                <a:cubicBezTo>
                  <a:pt x="1795715" y="1206226"/>
                  <a:pt x="1492810" y="1265254"/>
                  <a:pt x="1776413" y="1204913"/>
                </a:cubicBezTo>
                <a:cubicBezTo>
                  <a:pt x="1852144" y="1188800"/>
                  <a:pt x="1907518" y="1184434"/>
                  <a:pt x="1981200" y="1157288"/>
                </a:cubicBezTo>
                <a:cubicBezTo>
                  <a:pt x="1994411" y="1152421"/>
                  <a:pt x="2207786" y="1062293"/>
                  <a:pt x="2247900" y="1038225"/>
                </a:cubicBezTo>
                <a:cubicBezTo>
                  <a:pt x="2271713" y="1023938"/>
                  <a:pt x="2294303" y="1007380"/>
                  <a:pt x="2319338" y="995363"/>
                </a:cubicBezTo>
                <a:cubicBezTo>
                  <a:pt x="2334280" y="988191"/>
                  <a:pt x="2351444" y="986895"/>
                  <a:pt x="2366963" y="981075"/>
                </a:cubicBezTo>
                <a:cubicBezTo>
                  <a:pt x="2400955" y="968328"/>
                  <a:pt x="2419057" y="947372"/>
                  <a:pt x="2452688" y="928688"/>
                </a:cubicBezTo>
                <a:cubicBezTo>
                  <a:pt x="2484021" y="911281"/>
                  <a:pt x="2666278" y="832682"/>
                  <a:pt x="2719388" y="771525"/>
                </a:cubicBezTo>
                <a:cubicBezTo>
                  <a:pt x="2753753" y="731953"/>
                  <a:pt x="2780317" y="686219"/>
                  <a:pt x="2809875" y="642938"/>
                </a:cubicBezTo>
                <a:cubicBezTo>
                  <a:pt x="2824776" y="621119"/>
                  <a:pt x="2840922" y="599895"/>
                  <a:pt x="2852738" y="576263"/>
                </a:cubicBezTo>
                <a:cubicBezTo>
                  <a:pt x="2859088" y="563563"/>
                  <a:pt x="2864346" y="550256"/>
                  <a:pt x="2871788" y="538163"/>
                </a:cubicBezTo>
                <a:cubicBezTo>
                  <a:pt x="2877115" y="529506"/>
                  <a:pt x="2885381" y="522926"/>
                  <a:pt x="2890838" y="514350"/>
                </a:cubicBezTo>
                <a:cubicBezTo>
                  <a:pt x="2896555" y="505366"/>
                  <a:pt x="2899904" y="495057"/>
                  <a:pt x="2905125" y="485775"/>
                </a:cubicBezTo>
                <a:cubicBezTo>
                  <a:pt x="2914201" y="469639"/>
                  <a:pt x="2925110" y="454550"/>
                  <a:pt x="2933700" y="438150"/>
                </a:cubicBezTo>
                <a:cubicBezTo>
                  <a:pt x="2957031" y="393610"/>
                  <a:pt x="2955088" y="389444"/>
                  <a:pt x="2971800" y="347663"/>
                </a:cubicBezTo>
                <a:cubicBezTo>
                  <a:pt x="2976290" y="336437"/>
                  <a:pt x="2981598" y="325551"/>
                  <a:pt x="2986088" y="314325"/>
                </a:cubicBezTo>
                <a:cubicBezTo>
                  <a:pt x="2997475" y="285858"/>
                  <a:pt x="3008313" y="257175"/>
                  <a:pt x="3019425" y="228600"/>
                </a:cubicBezTo>
                <a:cubicBezTo>
                  <a:pt x="3022600" y="209550"/>
                  <a:pt x="3026085" y="190549"/>
                  <a:pt x="3028950" y="171450"/>
                </a:cubicBezTo>
                <a:cubicBezTo>
                  <a:pt x="3030849" y="158793"/>
                  <a:pt x="3035523" y="146020"/>
                  <a:pt x="3033713" y="133350"/>
                </a:cubicBezTo>
                <a:cubicBezTo>
                  <a:pt x="3029587" y="104467"/>
                  <a:pt x="3017725" y="106103"/>
                  <a:pt x="3000375" y="90488"/>
                </a:cubicBezTo>
                <a:cubicBezTo>
                  <a:pt x="2990362" y="81477"/>
                  <a:pt x="2982027" y="70679"/>
                  <a:pt x="2971800" y="61913"/>
                </a:cubicBezTo>
                <a:cubicBezTo>
                  <a:pt x="2944949" y="38898"/>
                  <a:pt x="2930159" y="30541"/>
                  <a:pt x="2900363" y="14288"/>
                </a:cubicBezTo>
                <a:cubicBezTo>
                  <a:pt x="2894130" y="10888"/>
                  <a:pt x="2888113" y="6803"/>
                  <a:pt x="2881313" y="4763"/>
                </a:cubicBezTo>
                <a:cubicBezTo>
                  <a:pt x="2872064" y="1988"/>
                  <a:pt x="2862263" y="1588"/>
                  <a:pt x="2852738" y="0"/>
                </a:cubicBezTo>
                <a:cubicBezTo>
                  <a:pt x="2827695" y="4553"/>
                  <a:pt x="2805110" y="7485"/>
                  <a:pt x="2781300" y="14288"/>
                </a:cubicBezTo>
                <a:cubicBezTo>
                  <a:pt x="2776473" y="15667"/>
                  <a:pt x="2771503" y="16805"/>
                  <a:pt x="2767013" y="19050"/>
                </a:cubicBezTo>
                <a:cubicBezTo>
                  <a:pt x="2755565" y="24774"/>
                  <a:pt x="2744473" y="31229"/>
                  <a:pt x="2733675" y="38100"/>
                </a:cubicBezTo>
                <a:cubicBezTo>
                  <a:pt x="2711605" y="52145"/>
                  <a:pt x="2718229" y="50410"/>
                  <a:pt x="2700338" y="66675"/>
                </a:cubicBezTo>
                <a:cubicBezTo>
                  <a:pt x="2687851" y="78027"/>
                  <a:pt x="2674575" y="88499"/>
                  <a:pt x="2662238" y="100013"/>
                </a:cubicBezTo>
                <a:cubicBezTo>
                  <a:pt x="2650749" y="110736"/>
                  <a:pt x="2640013" y="122237"/>
                  <a:pt x="2628900" y="133350"/>
                </a:cubicBezTo>
                <a:lnTo>
                  <a:pt x="2562225" y="200025"/>
                </a:lnTo>
                <a:cubicBezTo>
                  <a:pt x="2557463" y="204788"/>
                  <a:pt x="2551979" y="208925"/>
                  <a:pt x="2547938" y="214313"/>
                </a:cubicBezTo>
                <a:cubicBezTo>
                  <a:pt x="2543175" y="220663"/>
                  <a:pt x="2539263" y="227750"/>
                  <a:pt x="2533650" y="233363"/>
                </a:cubicBezTo>
                <a:cubicBezTo>
                  <a:pt x="2529603" y="237410"/>
                  <a:pt x="2524125" y="239713"/>
                  <a:pt x="2519363" y="242888"/>
                </a:cubicBezTo>
                <a:cubicBezTo>
                  <a:pt x="2516188" y="250825"/>
                  <a:pt x="2514369" y="259451"/>
                  <a:pt x="2509838" y="266700"/>
                </a:cubicBezTo>
                <a:cubicBezTo>
                  <a:pt x="2506268" y="272412"/>
                  <a:pt x="2499933" y="275874"/>
                  <a:pt x="2495550" y="280988"/>
                </a:cubicBezTo>
                <a:cubicBezTo>
                  <a:pt x="2490384" y="287015"/>
                  <a:pt x="2486573" y="294138"/>
                  <a:pt x="2481263" y="300038"/>
                </a:cubicBezTo>
                <a:cubicBezTo>
                  <a:pt x="2472252" y="310051"/>
                  <a:pt x="2462213" y="319088"/>
                  <a:pt x="2452688" y="328613"/>
                </a:cubicBezTo>
                <a:cubicBezTo>
                  <a:pt x="2447925" y="333375"/>
                  <a:pt x="2443659" y="338693"/>
                  <a:pt x="2438400" y="342900"/>
                </a:cubicBezTo>
                <a:cubicBezTo>
                  <a:pt x="2430463" y="349250"/>
                  <a:pt x="2422238" y="355256"/>
                  <a:pt x="2414588" y="361950"/>
                </a:cubicBezTo>
                <a:cubicBezTo>
                  <a:pt x="2352166" y="416570"/>
                  <a:pt x="2441500" y="339800"/>
                  <a:pt x="2390775" y="390525"/>
                </a:cubicBezTo>
                <a:cubicBezTo>
                  <a:pt x="2386728" y="394572"/>
                  <a:pt x="2381250" y="396875"/>
                  <a:pt x="2376488" y="400050"/>
                </a:cubicBezTo>
                <a:cubicBezTo>
                  <a:pt x="2368156" y="433374"/>
                  <a:pt x="2378344" y="406508"/>
                  <a:pt x="2357438" y="433388"/>
                </a:cubicBezTo>
                <a:cubicBezTo>
                  <a:pt x="2350410" y="442424"/>
                  <a:pt x="2344738" y="452438"/>
                  <a:pt x="2338388" y="461963"/>
                </a:cubicBezTo>
                <a:cubicBezTo>
                  <a:pt x="2335213" y="466725"/>
                  <a:pt x="2333625" y="473075"/>
                  <a:pt x="2328863" y="476250"/>
                </a:cubicBezTo>
                <a:cubicBezTo>
                  <a:pt x="2312486" y="487168"/>
                  <a:pt x="2307735" y="489739"/>
                  <a:pt x="2290763" y="504825"/>
                </a:cubicBezTo>
                <a:cubicBezTo>
                  <a:pt x="2284051" y="510791"/>
                  <a:pt x="2278802" y="518362"/>
                  <a:pt x="2271713" y="523875"/>
                </a:cubicBezTo>
                <a:cubicBezTo>
                  <a:pt x="2264406" y="529558"/>
                  <a:pt x="2255838" y="533400"/>
                  <a:pt x="2247900" y="538163"/>
                </a:cubicBezTo>
                <a:cubicBezTo>
                  <a:pt x="2244725" y="542925"/>
                  <a:pt x="2240935" y="547331"/>
                  <a:pt x="2238375" y="552450"/>
                </a:cubicBezTo>
                <a:cubicBezTo>
                  <a:pt x="2236130" y="556940"/>
                  <a:pt x="2236104" y="562379"/>
                  <a:pt x="2233613" y="566738"/>
                </a:cubicBezTo>
                <a:cubicBezTo>
                  <a:pt x="2225468" y="580992"/>
                  <a:pt x="2216297" y="588816"/>
                  <a:pt x="2205038" y="600075"/>
                </a:cubicBezTo>
                <a:cubicBezTo>
                  <a:pt x="2203450" y="604838"/>
                  <a:pt x="2203489" y="610506"/>
                  <a:pt x="2200275" y="614363"/>
                </a:cubicBezTo>
                <a:cubicBezTo>
                  <a:pt x="2195194" y="620461"/>
                  <a:pt x="2187684" y="624036"/>
                  <a:pt x="2181225" y="628650"/>
                </a:cubicBezTo>
                <a:cubicBezTo>
                  <a:pt x="2172408" y="634948"/>
                  <a:pt x="2150543" y="648754"/>
                  <a:pt x="2143125" y="652463"/>
                </a:cubicBezTo>
                <a:cubicBezTo>
                  <a:pt x="2135479" y="656286"/>
                  <a:pt x="2126818" y="657894"/>
                  <a:pt x="2119313" y="661988"/>
                </a:cubicBezTo>
                <a:cubicBezTo>
                  <a:pt x="2077767" y="684650"/>
                  <a:pt x="2104815" y="676380"/>
                  <a:pt x="2066925" y="695325"/>
                </a:cubicBezTo>
                <a:cubicBezTo>
                  <a:pt x="2062435" y="697570"/>
                  <a:pt x="2057128" y="697843"/>
                  <a:pt x="2052638" y="700088"/>
                </a:cubicBezTo>
                <a:cubicBezTo>
                  <a:pt x="2047518" y="702648"/>
                  <a:pt x="2043320" y="706773"/>
                  <a:pt x="2038350" y="709613"/>
                </a:cubicBezTo>
                <a:cubicBezTo>
                  <a:pt x="2032186" y="713135"/>
                  <a:pt x="2025464" y="715616"/>
                  <a:pt x="2019300" y="719138"/>
                </a:cubicBezTo>
                <a:cubicBezTo>
                  <a:pt x="2014330" y="721978"/>
                  <a:pt x="2010016" y="725883"/>
                  <a:pt x="2005013" y="728663"/>
                </a:cubicBezTo>
                <a:cubicBezTo>
                  <a:pt x="1995704" y="733835"/>
                  <a:pt x="1985787" y="737851"/>
                  <a:pt x="1976438" y="742950"/>
                </a:cubicBezTo>
                <a:cubicBezTo>
                  <a:pt x="1968311" y="747383"/>
                  <a:pt x="1960717" y="752742"/>
                  <a:pt x="1952625" y="757238"/>
                </a:cubicBezTo>
                <a:cubicBezTo>
                  <a:pt x="1934970" y="767047"/>
                  <a:pt x="1936149" y="765905"/>
                  <a:pt x="1919288" y="771525"/>
                </a:cubicBezTo>
                <a:cubicBezTo>
                  <a:pt x="1894175" y="788266"/>
                  <a:pt x="1916704" y="775561"/>
                  <a:pt x="1885950" y="785813"/>
                </a:cubicBezTo>
                <a:cubicBezTo>
                  <a:pt x="1852709" y="796894"/>
                  <a:pt x="1872141" y="792412"/>
                  <a:pt x="1843088" y="804863"/>
                </a:cubicBezTo>
                <a:cubicBezTo>
                  <a:pt x="1838474" y="806840"/>
                  <a:pt x="1833563" y="808038"/>
                  <a:pt x="1828800" y="809625"/>
                </a:cubicBezTo>
                <a:cubicBezTo>
                  <a:pt x="1824038" y="814388"/>
                  <a:pt x="1820361" y="820571"/>
                  <a:pt x="1814513" y="823913"/>
                </a:cubicBezTo>
                <a:cubicBezTo>
                  <a:pt x="1808830" y="827160"/>
                  <a:pt x="1801757" y="826877"/>
                  <a:pt x="1795463" y="828675"/>
                </a:cubicBezTo>
                <a:cubicBezTo>
                  <a:pt x="1774202" y="834749"/>
                  <a:pt x="1754811" y="846413"/>
                  <a:pt x="1733550" y="852488"/>
                </a:cubicBezTo>
                <a:cubicBezTo>
                  <a:pt x="1711325" y="858838"/>
                  <a:pt x="1689757" y="868269"/>
                  <a:pt x="1666875" y="871538"/>
                </a:cubicBezTo>
                <a:cubicBezTo>
                  <a:pt x="1611394" y="879463"/>
                  <a:pt x="1655139" y="872048"/>
                  <a:pt x="1595438" y="885825"/>
                </a:cubicBezTo>
                <a:cubicBezTo>
                  <a:pt x="1587550" y="887645"/>
                  <a:pt x="1579378" y="888262"/>
                  <a:pt x="1571625" y="890588"/>
                </a:cubicBezTo>
                <a:cubicBezTo>
                  <a:pt x="1515535" y="907415"/>
                  <a:pt x="1586829" y="895237"/>
                  <a:pt x="1509713" y="904875"/>
                </a:cubicBezTo>
                <a:cubicBezTo>
                  <a:pt x="1471176" y="917721"/>
                  <a:pt x="1508080" y="906755"/>
                  <a:pt x="1423988" y="914400"/>
                </a:cubicBezTo>
                <a:cubicBezTo>
                  <a:pt x="1418158" y="914930"/>
                  <a:pt x="1369837" y="922134"/>
                  <a:pt x="1362075" y="923925"/>
                </a:cubicBezTo>
                <a:cubicBezTo>
                  <a:pt x="1350814" y="926524"/>
                  <a:pt x="1339702" y="929795"/>
                  <a:pt x="1328738" y="933450"/>
                </a:cubicBezTo>
                <a:cubicBezTo>
                  <a:pt x="1315870" y="937739"/>
                  <a:pt x="1303797" y="944448"/>
                  <a:pt x="1290638" y="947738"/>
                </a:cubicBezTo>
                <a:cubicBezTo>
                  <a:pt x="1284556" y="949259"/>
                  <a:pt x="1213274" y="956730"/>
                  <a:pt x="1209675" y="957263"/>
                </a:cubicBezTo>
                <a:cubicBezTo>
                  <a:pt x="1181019" y="961508"/>
                  <a:pt x="1152592" y="967210"/>
                  <a:pt x="1123950" y="971550"/>
                </a:cubicBezTo>
                <a:cubicBezTo>
                  <a:pt x="1076827" y="978690"/>
                  <a:pt x="1053312" y="980986"/>
                  <a:pt x="1009650" y="985838"/>
                </a:cubicBezTo>
                <a:cubicBezTo>
                  <a:pt x="982290" y="996782"/>
                  <a:pt x="980952" y="998562"/>
                  <a:pt x="947738" y="1004888"/>
                </a:cubicBezTo>
                <a:cubicBezTo>
                  <a:pt x="927226" y="1008795"/>
                  <a:pt x="906300" y="1010318"/>
                  <a:pt x="885825" y="1014413"/>
                </a:cubicBezTo>
                <a:cubicBezTo>
                  <a:pt x="874492" y="1016680"/>
                  <a:pt x="863821" y="1021672"/>
                  <a:pt x="852488" y="1023938"/>
                </a:cubicBezTo>
                <a:cubicBezTo>
                  <a:pt x="828454" y="1028745"/>
                  <a:pt x="784025" y="1030459"/>
                  <a:pt x="762000" y="1033463"/>
                </a:cubicBezTo>
                <a:cubicBezTo>
                  <a:pt x="744414" y="1035861"/>
                  <a:pt x="727120" y="1040070"/>
                  <a:pt x="709613" y="1042988"/>
                </a:cubicBezTo>
                <a:cubicBezTo>
                  <a:pt x="698540" y="1044833"/>
                  <a:pt x="687302" y="1045650"/>
                  <a:pt x="676275" y="1047750"/>
                </a:cubicBezTo>
                <a:cubicBezTo>
                  <a:pt x="631153" y="1056345"/>
                  <a:pt x="578705" y="1070479"/>
                  <a:pt x="533400" y="1076325"/>
                </a:cubicBezTo>
                <a:cubicBezTo>
                  <a:pt x="509731" y="1079379"/>
                  <a:pt x="485775" y="1079500"/>
                  <a:pt x="461963" y="1081088"/>
                </a:cubicBezTo>
                <a:cubicBezTo>
                  <a:pt x="390127" y="1099047"/>
                  <a:pt x="458606" y="1083735"/>
                  <a:pt x="381000" y="1095375"/>
                </a:cubicBezTo>
                <a:cubicBezTo>
                  <a:pt x="268396" y="1112265"/>
                  <a:pt x="383721" y="1097135"/>
                  <a:pt x="285750" y="1114425"/>
                </a:cubicBezTo>
                <a:cubicBezTo>
                  <a:pt x="260081" y="1118955"/>
                  <a:pt x="243667" y="1118164"/>
                  <a:pt x="219075" y="1123950"/>
                </a:cubicBezTo>
                <a:cubicBezTo>
                  <a:pt x="95064" y="1153129"/>
                  <a:pt x="212976" y="1128982"/>
                  <a:pt x="142875" y="1143000"/>
                </a:cubicBezTo>
                <a:cubicBezTo>
                  <a:pt x="110543" y="1164555"/>
                  <a:pt x="151017" y="1139382"/>
                  <a:pt x="100013" y="1162050"/>
                </a:cubicBezTo>
                <a:cubicBezTo>
                  <a:pt x="94782" y="1164375"/>
                  <a:pt x="90845" y="1169015"/>
                  <a:pt x="85725" y="1171575"/>
                </a:cubicBezTo>
                <a:cubicBezTo>
                  <a:pt x="81235" y="1173820"/>
                  <a:pt x="74988" y="1172788"/>
                  <a:pt x="71438" y="1176338"/>
                </a:cubicBezTo>
                <a:lnTo>
                  <a:pt x="47625" y="1185863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511A9F2A-1DB9-4FFC-A87E-4EFB2156CAA8}"/>
              </a:ext>
            </a:extLst>
          </p:cNvPr>
          <p:cNvSpPr/>
          <p:nvPr/>
        </p:nvSpPr>
        <p:spPr>
          <a:xfrm>
            <a:off x="5321866" y="343452"/>
            <a:ext cx="78859" cy="20711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38FAE76B-65C5-4E1C-BAC0-F27E8A4E8A58}"/>
              </a:ext>
            </a:extLst>
          </p:cNvPr>
          <p:cNvSpPr/>
          <p:nvPr/>
        </p:nvSpPr>
        <p:spPr>
          <a:xfrm>
            <a:off x="6823711" y="337570"/>
            <a:ext cx="46425" cy="15514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30F08E56-E8E9-4FB1-A995-DBBAE94117FD}"/>
              </a:ext>
            </a:extLst>
          </p:cNvPr>
          <p:cNvSpPr/>
          <p:nvPr/>
        </p:nvSpPr>
        <p:spPr>
          <a:xfrm>
            <a:off x="7846448" y="346811"/>
            <a:ext cx="76066" cy="18963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7F0CDB0F-AA4A-4EBF-81E5-6EC5AF9E1EE5}"/>
              </a:ext>
            </a:extLst>
          </p:cNvPr>
          <p:cNvSpPr/>
          <p:nvPr/>
        </p:nvSpPr>
        <p:spPr>
          <a:xfrm>
            <a:off x="4111973" y="346811"/>
            <a:ext cx="100037" cy="17573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9A5ECC3D-8E0B-4716-ACAA-80FBD7810F56}"/>
              </a:ext>
            </a:extLst>
          </p:cNvPr>
          <p:cNvSpPr/>
          <p:nvPr/>
        </p:nvSpPr>
        <p:spPr>
          <a:xfrm>
            <a:off x="4001347" y="131635"/>
            <a:ext cx="369150" cy="1808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FDDAE19-4592-4CFD-B4DC-BC827CFA302C}"/>
              </a:ext>
            </a:extLst>
          </p:cNvPr>
          <p:cNvSpPr/>
          <p:nvPr/>
        </p:nvSpPr>
        <p:spPr>
          <a:xfrm>
            <a:off x="5199997" y="143137"/>
            <a:ext cx="369150" cy="1808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E4E059B5-80CC-4D5C-A743-FC7F34043B7D}"/>
              </a:ext>
            </a:extLst>
          </p:cNvPr>
          <p:cNvSpPr/>
          <p:nvPr/>
        </p:nvSpPr>
        <p:spPr>
          <a:xfrm>
            <a:off x="6672156" y="130403"/>
            <a:ext cx="369150" cy="1808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BC789C2B-A284-4708-AC54-6B8E44D30B89}"/>
              </a:ext>
            </a:extLst>
          </p:cNvPr>
          <p:cNvSpPr/>
          <p:nvPr/>
        </p:nvSpPr>
        <p:spPr>
          <a:xfrm>
            <a:off x="7710432" y="137721"/>
            <a:ext cx="369150" cy="1808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BE8376C-D174-4A5E-AC70-DA0C6DBCEE01}"/>
              </a:ext>
            </a:extLst>
          </p:cNvPr>
          <p:cNvSpPr txBox="1"/>
          <p:nvPr/>
        </p:nvSpPr>
        <p:spPr>
          <a:xfrm>
            <a:off x="524860" y="4127203"/>
            <a:ext cx="689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</a:t>
            </a:r>
            <a:endParaRPr lang="en-SE" dirty="0"/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B79BF7F9-4CCF-45C3-9B26-7A6B2C6AA56C}"/>
              </a:ext>
            </a:extLst>
          </p:cNvPr>
          <p:cNvSpPr/>
          <p:nvPr/>
        </p:nvSpPr>
        <p:spPr>
          <a:xfrm>
            <a:off x="1819275" y="2757488"/>
            <a:ext cx="919163" cy="1414462"/>
          </a:xfrm>
          <a:custGeom>
            <a:avLst/>
            <a:gdLst>
              <a:gd name="connsiteX0" fmla="*/ 376238 w 919163"/>
              <a:gd name="connsiteY0" fmla="*/ 23812 h 1414462"/>
              <a:gd name="connsiteX1" fmla="*/ 376238 w 919163"/>
              <a:gd name="connsiteY1" fmla="*/ 23812 h 1414462"/>
              <a:gd name="connsiteX2" fmla="*/ 333375 w 919163"/>
              <a:gd name="connsiteY2" fmla="*/ 42862 h 1414462"/>
              <a:gd name="connsiteX3" fmla="*/ 271463 w 919163"/>
              <a:gd name="connsiteY3" fmla="*/ 85725 h 1414462"/>
              <a:gd name="connsiteX4" fmla="*/ 214313 w 919163"/>
              <a:gd name="connsiteY4" fmla="*/ 114300 h 1414462"/>
              <a:gd name="connsiteX5" fmla="*/ 195263 w 919163"/>
              <a:gd name="connsiteY5" fmla="*/ 123825 h 1414462"/>
              <a:gd name="connsiteX6" fmla="*/ 176213 w 919163"/>
              <a:gd name="connsiteY6" fmla="*/ 138112 h 1414462"/>
              <a:gd name="connsiteX7" fmla="*/ 157163 w 919163"/>
              <a:gd name="connsiteY7" fmla="*/ 147637 h 1414462"/>
              <a:gd name="connsiteX8" fmla="*/ 114300 w 919163"/>
              <a:gd name="connsiteY8" fmla="*/ 176212 h 1414462"/>
              <a:gd name="connsiteX9" fmla="*/ 66675 w 919163"/>
              <a:gd name="connsiteY9" fmla="*/ 209550 h 1414462"/>
              <a:gd name="connsiteX10" fmla="*/ 28575 w 919163"/>
              <a:gd name="connsiteY10" fmla="*/ 261937 h 1414462"/>
              <a:gd name="connsiteX11" fmla="*/ 14288 w 919163"/>
              <a:gd name="connsiteY11" fmla="*/ 285750 h 1414462"/>
              <a:gd name="connsiteX12" fmla="*/ 4763 w 919163"/>
              <a:gd name="connsiteY12" fmla="*/ 319087 h 1414462"/>
              <a:gd name="connsiteX13" fmla="*/ 9525 w 919163"/>
              <a:gd name="connsiteY13" fmla="*/ 447675 h 1414462"/>
              <a:gd name="connsiteX14" fmla="*/ 0 w 919163"/>
              <a:gd name="connsiteY14" fmla="*/ 547687 h 1414462"/>
              <a:gd name="connsiteX15" fmla="*/ 9525 w 919163"/>
              <a:gd name="connsiteY15" fmla="*/ 576262 h 1414462"/>
              <a:gd name="connsiteX16" fmla="*/ 14288 w 919163"/>
              <a:gd name="connsiteY16" fmla="*/ 590550 h 1414462"/>
              <a:gd name="connsiteX17" fmla="*/ 9525 w 919163"/>
              <a:gd name="connsiteY17" fmla="*/ 661987 h 1414462"/>
              <a:gd name="connsiteX18" fmla="*/ 19050 w 919163"/>
              <a:gd name="connsiteY18" fmla="*/ 881062 h 1414462"/>
              <a:gd name="connsiteX19" fmla="*/ 14288 w 919163"/>
              <a:gd name="connsiteY19" fmla="*/ 981075 h 1414462"/>
              <a:gd name="connsiteX20" fmla="*/ 14288 w 919163"/>
              <a:gd name="connsiteY20" fmla="*/ 1033462 h 1414462"/>
              <a:gd name="connsiteX21" fmla="*/ 9525 w 919163"/>
              <a:gd name="connsiteY21" fmla="*/ 1076325 h 1414462"/>
              <a:gd name="connsiteX22" fmla="*/ 0 w 919163"/>
              <a:gd name="connsiteY22" fmla="*/ 1185862 h 1414462"/>
              <a:gd name="connsiteX23" fmla="*/ 14288 w 919163"/>
              <a:gd name="connsiteY23" fmla="*/ 1223962 h 1414462"/>
              <a:gd name="connsiteX24" fmla="*/ 19050 w 919163"/>
              <a:gd name="connsiteY24" fmla="*/ 1243012 h 1414462"/>
              <a:gd name="connsiteX25" fmla="*/ 23813 w 919163"/>
              <a:gd name="connsiteY25" fmla="*/ 1371600 h 1414462"/>
              <a:gd name="connsiteX26" fmla="*/ 47625 w 919163"/>
              <a:gd name="connsiteY26" fmla="*/ 1395412 h 1414462"/>
              <a:gd name="connsiteX27" fmla="*/ 138113 w 919163"/>
              <a:gd name="connsiteY27" fmla="*/ 1390650 h 1414462"/>
              <a:gd name="connsiteX28" fmla="*/ 295275 w 919163"/>
              <a:gd name="connsiteY28" fmla="*/ 1404937 h 1414462"/>
              <a:gd name="connsiteX29" fmla="*/ 338138 w 919163"/>
              <a:gd name="connsiteY29" fmla="*/ 1409700 h 1414462"/>
              <a:gd name="connsiteX30" fmla="*/ 428625 w 919163"/>
              <a:gd name="connsiteY30" fmla="*/ 1414462 h 1414462"/>
              <a:gd name="connsiteX31" fmla="*/ 557213 w 919163"/>
              <a:gd name="connsiteY31" fmla="*/ 1400175 h 1414462"/>
              <a:gd name="connsiteX32" fmla="*/ 652463 w 919163"/>
              <a:gd name="connsiteY32" fmla="*/ 1395412 h 1414462"/>
              <a:gd name="connsiteX33" fmla="*/ 671513 w 919163"/>
              <a:gd name="connsiteY33" fmla="*/ 1390650 h 1414462"/>
              <a:gd name="connsiteX34" fmla="*/ 781050 w 919163"/>
              <a:gd name="connsiteY34" fmla="*/ 1400175 h 1414462"/>
              <a:gd name="connsiteX35" fmla="*/ 895350 w 919163"/>
              <a:gd name="connsiteY35" fmla="*/ 1381125 h 1414462"/>
              <a:gd name="connsiteX36" fmla="*/ 904875 w 919163"/>
              <a:gd name="connsiteY36" fmla="*/ 1366837 h 1414462"/>
              <a:gd name="connsiteX37" fmla="*/ 914400 w 919163"/>
              <a:gd name="connsiteY37" fmla="*/ 1314450 h 1414462"/>
              <a:gd name="connsiteX38" fmla="*/ 909638 w 919163"/>
              <a:gd name="connsiteY38" fmla="*/ 1152525 h 1414462"/>
              <a:gd name="connsiteX39" fmla="*/ 904875 w 919163"/>
              <a:gd name="connsiteY39" fmla="*/ 1138237 h 1414462"/>
              <a:gd name="connsiteX40" fmla="*/ 914400 w 919163"/>
              <a:gd name="connsiteY40" fmla="*/ 985837 h 1414462"/>
              <a:gd name="connsiteX41" fmla="*/ 919163 w 919163"/>
              <a:gd name="connsiteY41" fmla="*/ 766762 h 1414462"/>
              <a:gd name="connsiteX42" fmla="*/ 914400 w 919163"/>
              <a:gd name="connsiteY42" fmla="*/ 695325 h 1414462"/>
              <a:gd name="connsiteX43" fmla="*/ 909638 w 919163"/>
              <a:gd name="connsiteY43" fmla="*/ 633412 h 1414462"/>
              <a:gd name="connsiteX44" fmla="*/ 900113 w 919163"/>
              <a:gd name="connsiteY44" fmla="*/ 547687 h 1414462"/>
              <a:gd name="connsiteX45" fmla="*/ 895350 w 919163"/>
              <a:gd name="connsiteY45" fmla="*/ 476250 h 1414462"/>
              <a:gd name="connsiteX46" fmla="*/ 890588 w 919163"/>
              <a:gd name="connsiteY46" fmla="*/ 242887 h 1414462"/>
              <a:gd name="connsiteX47" fmla="*/ 838200 w 919163"/>
              <a:gd name="connsiteY47" fmla="*/ 180975 h 1414462"/>
              <a:gd name="connsiteX48" fmla="*/ 809625 w 919163"/>
              <a:gd name="connsiteY48" fmla="*/ 147637 h 1414462"/>
              <a:gd name="connsiteX49" fmla="*/ 747713 w 919163"/>
              <a:gd name="connsiteY49" fmla="*/ 109537 h 1414462"/>
              <a:gd name="connsiteX50" fmla="*/ 733425 w 919163"/>
              <a:gd name="connsiteY50" fmla="*/ 95250 h 1414462"/>
              <a:gd name="connsiteX51" fmla="*/ 690563 w 919163"/>
              <a:gd name="connsiteY51" fmla="*/ 71437 h 1414462"/>
              <a:gd name="connsiteX52" fmla="*/ 657225 w 919163"/>
              <a:gd name="connsiteY52" fmla="*/ 47625 h 1414462"/>
              <a:gd name="connsiteX53" fmla="*/ 638175 w 919163"/>
              <a:gd name="connsiteY53" fmla="*/ 38100 h 1414462"/>
              <a:gd name="connsiteX54" fmla="*/ 585788 w 919163"/>
              <a:gd name="connsiteY54" fmla="*/ 19050 h 1414462"/>
              <a:gd name="connsiteX55" fmla="*/ 547688 w 919163"/>
              <a:gd name="connsiteY55" fmla="*/ 4762 h 1414462"/>
              <a:gd name="connsiteX56" fmla="*/ 471488 w 919163"/>
              <a:gd name="connsiteY56" fmla="*/ 0 h 1414462"/>
              <a:gd name="connsiteX57" fmla="*/ 385763 w 919163"/>
              <a:gd name="connsiteY57" fmla="*/ 4762 h 1414462"/>
              <a:gd name="connsiteX58" fmla="*/ 366713 w 919163"/>
              <a:gd name="connsiteY58" fmla="*/ 9525 h 1414462"/>
              <a:gd name="connsiteX59" fmla="*/ 376238 w 919163"/>
              <a:gd name="connsiteY59" fmla="*/ 23812 h 1414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919163" h="1414462">
                <a:moveTo>
                  <a:pt x="376238" y="23812"/>
                </a:moveTo>
                <a:lnTo>
                  <a:pt x="376238" y="23812"/>
                </a:lnTo>
                <a:cubicBezTo>
                  <a:pt x="361950" y="30162"/>
                  <a:pt x="347141" y="35449"/>
                  <a:pt x="333375" y="42862"/>
                </a:cubicBezTo>
                <a:cubicBezTo>
                  <a:pt x="294534" y="63777"/>
                  <a:pt x="334027" y="60700"/>
                  <a:pt x="271463" y="85725"/>
                </a:cubicBezTo>
                <a:cubicBezTo>
                  <a:pt x="230905" y="101948"/>
                  <a:pt x="262351" y="88097"/>
                  <a:pt x="214313" y="114300"/>
                </a:cubicBezTo>
                <a:cubicBezTo>
                  <a:pt x="208080" y="117700"/>
                  <a:pt x="201283" y="120062"/>
                  <a:pt x="195263" y="123825"/>
                </a:cubicBezTo>
                <a:cubicBezTo>
                  <a:pt x="188532" y="128032"/>
                  <a:pt x="182944" y="133905"/>
                  <a:pt x="176213" y="138112"/>
                </a:cubicBezTo>
                <a:cubicBezTo>
                  <a:pt x="170193" y="141875"/>
                  <a:pt x="163369" y="144189"/>
                  <a:pt x="157163" y="147637"/>
                </a:cubicBezTo>
                <a:cubicBezTo>
                  <a:pt x="125289" y="165345"/>
                  <a:pt x="141832" y="156940"/>
                  <a:pt x="114300" y="176212"/>
                </a:cubicBezTo>
                <a:cubicBezTo>
                  <a:pt x="111783" y="177974"/>
                  <a:pt x="72235" y="203434"/>
                  <a:pt x="66675" y="209550"/>
                </a:cubicBezTo>
                <a:cubicBezTo>
                  <a:pt x="59779" y="217136"/>
                  <a:pt x="37852" y="247094"/>
                  <a:pt x="28575" y="261937"/>
                </a:cubicBezTo>
                <a:cubicBezTo>
                  <a:pt x="23669" y="269787"/>
                  <a:pt x="18428" y="277471"/>
                  <a:pt x="14288" y="285750"/>
                </a:cubicBezTo>
                <a:cubicBezTo>
                  <a:pt x="10869" y="292587"/>
                  <a:pt x="6291" y="312976"/>
                  <a:pt x="4763" y="319087"/>
                </a:cubicBezTo>
                <a:cubicBezTo>
                  <a:pt x="6350" y="361950"/>
                  <a:pt x="10418" y="404792"/>
                  <a:pt x="9525" y="447675"/>
                </a:cubicBezTo>
                <a:cubicBezTo>
                  <a:pt x="8827" y="481156"/>
                  <a:pt x="0" y="547687"/>
                  <a:pt x="0" y="547687"/>
                </a:cubicBezTo>
                <a:lnTo>
                  <a:pt x="9525" y="576262"/>
                </a:lnTo>
                <a:lnTo>
                  <a:pt x="14288" y="590550"/>
                </a:lnTo>
                <a:cubicBezTo>
                  <a:pt x="12700" y="614362"/>
                  <a:pt x="9525" y="638122"/>
                  <a:pt x="9525" y="661987"/>
                </a:cubicBezTo>
                <a:cubicBezTo>
                  <a:pt x="9525" y="823588"/>
                  <a:pt x="6446" y="792823"/>
                  <a:pt x="19050" y="881062"/>
                </a:cubicBezTo>
                <a:cubicBezTo>
                  <a:pt x="17463" y="914400"/>
                  <a:pt x="16666" y="947784"/>
                  <a:pt x="14288" y="981075"/>
                </a:cubicBezTo>
                <a:cubicBezTo>
                  <a:pt x="10812" y="1029741"/>
                  <a:pt x="5512" y="998362"/>
                  <a:pt x="14288" y="1033462"/>
                </a:cubicBezTo>
                <a:cubicBezTo>
                  <a:pt x="12700" y="1047750"/>
                  <a:pt x="9525" y="1061949"/>
                  <a:pt x="9525" y="1076325"/>
                </a:cubicBezTo>
                <a:cubicBezTo>
                  <a:pt x="9525" y="1181645"/>
                  <a:pt x="33772" y="1140834"/>
                  <a:pt x="0" y="1185862"/>
                </a:cubicBezTo>
                <a:cubicBezTo>
                  <a:pt x="12228" y="1234770"/>
                  <a:pt x="-4394" y="1174143"/>
                  <a:pt x="14288" y="1223962"/>
                </a:cubicBezTo>
                <a:cubicBezTo>
                  <a:pt x="16586" y="1230091"/>
                  <a:pt x="17463" y="1236662"/>
                  <a:pt x="19050" y="1243012"/>
                </a:cubicBezTo>
                <a:cubicBezTo>
                  <a:pt x="20638" y="1285875"/>
                  <a:pt x="15908" y="1329443"/>
                  <a:pt x="23813" y="1371600"/>
                </a:cubicBezTo>
                <a:cubicBezTo>
                  <a:pt x="25882" y="1382633"/>
                  <a:pt x="36553" y="1393567"/>
                  <a:pt x="47625" y="1395412"/>
                </a:cubicBezTo>
                <a:cubicBezTo>
                  <a:pt x="77418" y="1400378"/>
                  <a:pt x="107950" y="1392237"/>
                  <a:pt x="138113" y="1390650"/>
                </a:cubicBezTo>
                <a:lnTo>
                  <a:pt x="295275" y="1404937"/>
                </a:lnTo>
                <a:cubicBezTo>
                  <a:pt x="309588" y="1406279"/>
                  <a:pt x="323799" y="1408676"/>
                  <a:pt x="338138" y="1409700"/>
                </a:cubicBezTo>
                <a:cubicBezTo>
                  <a:pt x="368265" y="1411852"/>
                  <a:pt x="398463" y="1412875"/>
                  <a:pt x="428625" y="1414462"/>
                </a:cubicBezTo>
                <a:cubicBezTo>
                  <a:pt x="479401" y="1401769"/>
                  <a:pt x="462600" y="1404906"/>
                  <a:pt x="557213" y="1400175"/>
                </a:cubicBezTo>
                <a:lnTo>
                  <a:pt x="652463" y="1395412"/>
                </a:lnTo>
                <a:cubicBezTo>
                  <a:pt x="658813" y="1393825"/>
                  <a:pt x="664968" y="1390650"/>
                  <a:pt x="671513" y="1390650"/>
                </a:cubicBezTo>
                <a:cubicBezTo>
                  <a:pt x="730144" y="1390650"/>
                  <a:pt x="737229" y="1392871"/>
                  <a:pt x="781050" y="1400175"/>
                </a:cubicBezTo>
                <a:cubicBezTo>
                  <a:pt x="850690" y="1386247"/>
                  <a:pt x="812648" y="1392940"/>
                  <a:pt x="895350" y="1381125"/>
                </a:cubicBezTo>
                <a:cubicBezTo>
                  <a:pt x="898525" y="1376362"/>
                  <a:pt x="902620" y="1372098"/>
                  <a:pt x="904875" y="1366837"/>
                </a:cubicBezTo>
                <a:cubicBezTo>
                  <a:pt x="909688" y="1355606"/>
                  <a:pt x="913296" y="1322181"/>
                  <a:pt x="914400" y="1314450"/>
                </a:cubicBezTo>
                <a:cubicBezTo>
                  <a:pt x="912813" y="1260475"/>
                  <a:pt x="912553" y="1206445"/>
                  <a:pt x="909638" y="1152525"/>
                </a:cubicBezTo>
                <a:cubicBezTo>
                  <a:pt x="909367" y="1147512"/>
                  <a:pt x="904875" y="1143257"/>
                  <a:pt x="904875" y="1138237"/>
                </a:cubicBezTo>
                <a:cubicBezTo>
                  <a:pt x="904875" y="1082286"/>
                  <a:pt x="909557" y="1039112"/>
                  <a:pt x="914400" y="985837"/>
                </a:cubicBezTo>
                <a:cubicBezTo>
                  <a:pt x="915988" y="912812"/>
                  <a:pt x="919163" y="839804"/>
                  <a:pt x="919163" y="766762"/>
                </a:cubicBezTo>
                <a:cubicBezTo>
                  <a:pt x="919163" y="742897"/>
                  <a:pt x="916100" y="719130"/>
                  <a:pt x="914400" y="695325"/>
                </a:cubicBezTo>
                <a:cubicBezTo>
                  <a:pt x="912925" y="674679"/>
                  <a:pt x="911600" y="654017"/>
                  <a:pt x="909638" y="633412"/>
                </a:cubicBezTo>
                <a:cubicBezTo>
                  <a:pt x="900515" y="537617"/>
                  <a:pt x="909117" y="660232"/>
                  <a:pt x="900113" y="547687"/>
                </a:cubicBezTo>
                <a:cubicBezTo>
                  <a:pt x="898210" y="523898"/>
                  <a:pt x="896938" y="500062"/>
                  <a:pt x="895350" y="476250"/>
                </a:cubicBezTo>
                <a:cubicBezTo>
                  <a:pt x="895882" y="458162"/>
                  <a:pt x="909446" y="293175"/>
                  <a:pt x="890588" y="242887"/>
                </a:cubicBezTo>
                <a:cubicBezTo>
                  <a:pt x="881886" y="219681"/>
                  <a:pt x="855091" y="199555"/>
                  <a:pt x="838200" y="180975"/>
                </a:cubicBezTo>
                <a:cubicBezTo>
                  <a:pt x="828355" y="170145"/>
                  <a:pt x="820685" y="157223"/>
                  <a:pt x="809625" y="147637"/>
                </a:cubicBezTo>
                <a:cubicBezTo>
                  <a:pt x="707863" y="59442"/>
                  <a:pt x="804031" y="149763"/>
                  <a:pt x="747713" y="109537"/>
                </a:cubicBezTo>
                <a:cubicBezTo>
                  <a:pt x="742232" y="105622"/>
                  <a:pt x="738741" y="99385"/>
                  <a:pt x="733425" y="95250"/>
                </a:cubicBezTo>
                <a:cubicBezTo>
                  <a:pt x="708861" y="76145"/>
                  <a:pt x="712120" y="78624"/>
                  <a:pt x="690563" y="71437"/>
                </a:cubicBezTo>
                <a:cubicBezTo>
                  <a:pt x="679450" y="63500"/>
                  <a:pt x="668746" y="54957"/>
                  <a:pt x="657225" y="47625"/>
                </a:cubicBezTo>
                <a:cubicBezTo>
                  <a:pt x="651235" y="43814"/>
                  <a:pt x="644663" y="40983"/>
                  <a:pt x="638175" y="38100"/>
                </a:cubicBezTo>
                <a:cubicBezTo>
                  <a:pt x="607498" y="24466"/>
                  <a:pt x="619587" y="31725"/>
                  <a:pt x="585788" y="19050"/>
                </a:cubicBezTo>
                <a:cubicBezTo>
                  <a:pt x="573088" y="14287"/>
                  <a:pt x="561067" y="6992"/>
                  <a:pt x="547688" y="4762"/>
                </a:cubicBezTo>
                <a:cubicBezTo>
                  <a:pt x="522585" y="578"/>
                  <a:pt x="496888" y="1587"/>
                  <a:pt x="471488" y="0"/>
                </a:cubicBezTo>
                <a:cubicBezTo>
                  <a:pt x="442913" y="1587"/>
                  <a:pt x="414265" y="2171"/>
                  <a:pt x="385763" y="4762"/>
                </a:cubicBezTo>
                <a:cubicBezTo>
                  <a:pt x="379244" y="5355"/>
                  <a:pt x="369640" y="3671"/>
                  <a:pt x="366713" y="9525"/>
                </a:cubicBezTo>
                <a:cubicBezTo>
                  <a:pt x="358909" y="25133"/>
                  <a:pt x="374650" y="21431"/>
                  <a:pt x="376238" y="23812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16B805C-BF02-1240-826E-9D4C995AAE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85CFC-C478-5745-8315-58ADEA76C785}" type="datetime1">
              <a:rPr lang="sv-SE" smtClean="0"/>
              <a:t>2022-08-28</a:t>
            </a:fld>
            <a:endParaRPr lang="en-S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E5DE68-3BA2-9B43-8F13-0931626EBB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39179-D717-40AA-84A7-D4F2F8028582}" type="slidenum">
              <a:rPr lang="en-SE" smtClean="0"/>
              <a:t>5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141805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21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7" grpId="0" animBg="1"/>
      <p:bldP spid="38" grpId="0" animBg="1"/>
      <p:bldP spid="39" grpId="0" animBg="1"/>
      <p:bldP spid="41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8" grpId="0"/>
      <p:bldP spid="5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EEC4FE-E2A7-4C70-901B-9B7B6FB98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AI milestone: Computer program challenges human brain</a:t>
            </a:r>
            <a:endParaRPr lang="en-SE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CCB388-B6D8-48C0-B767-AAFE6E523C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5822731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First match February 10, 1996, Philadelphia</a:t>
            </a:r>
          </a:p>
          <a:p>
            <a:pPr lvl="1"/>
            <a:r>
              <a:rPr lang="en-US" b="1" dirty="0"/>
              <a:t>Kasparov vs. Deep Blue (4-2)</a:t>
            </a:r>
          </a:p>
          <a:p>
            <a:pPr lvl="1"/>
            <a:r>
              <a:rPr lang="en-US" dirty="0"/>
              <a:t>First computer program to defeat a world champion in a </a:t>
            </a:r>
            <a:r>
              <a:rPr lang="en-US" dirty="0">
                <a:solidFill>
                  <a:srgbClr val="FF0000"/>
                </a:solidFill>
              </a:rPr>
              <a:t>classical game </a:t>
            </a:r>
            <a:r>
              <a:rPr lang="en-US" dirty="0"/>
              <a:t>under tournament regulations.</a:t>
            </a:r>
          </a:p>
          <a:p>
            <a:r>
              <a:rPr lang="en-US" dirty="0"/>
              <a:t>Second match (rematch) May 11, 1997, New York</a:t>
            </a:r>
          </a:p>
          <a:p>
            <a:pPr lvl="1"/>
            <a:r>
              <a:rPr lang="en-US" b="1" dirty="0"/>
              <a:t>Deep blue vs. Kasparov (3½ - 2½)</a:t>
            </a:r>
          </a:p>
          <a:p>
            <a:pPr lvl="1"/>
            <a:r>
              <a:rPr lang="en-US" dirty="0"/>
              <a:t>First computer program to defeat a world champion in a </a:t>
            </a:r>
            <a:r>
              <a:rPr lang="en-US" dirty="0">
                <a:solidFill>
                  <a:srgbClr val="FF0000"/>
                </a:solidFill>
              </a:rPr>
              <a:t>match</a:t>
            </a:r>
            <a:r>
              <a:rPr lang="en-US" dirty="0"/>
              <a:t> under tournament regulations.</a:t>
            </a:r>
          </a:p>
        </p:txBody>
      </p:sp>
      <p:pic>
        <p:nvPicPr>
          <p:cNvPr id="1026" name="Picture 2" descr="How IBM&amp;#39;s Deep Blue Beat World Champion Chess Player Garry Kasparov - IEEE  Spectrum">
            <a:extLst>
              <a:ext uri="{FF2B5EF4-FFF2-40B4-BE49-F238E27FC236}">
                <a16:creationId xmlns:a16="http://schemas.microsoft.com/office/drawing/2014/main" id="{CCD3D9CC-05E6-405E-A08F-2AA62D4839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930" y="2018353"/>
            <a:ext cx="5287843" cy="3965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Deep Blue (chess computer) - Wikipedia">
            <a:extLst>
              <a:ext uri="{FF2B5EF4-FFF2-40B4-BE49-F238E27FC236}">
                <a16:creationId xmlns:a16="http://schemas.microsoft.com/office/drawing/2014/main" id="{6570BC85-E82B-4CDB-87DA-9E0B43D19E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4851" y="2018353"/>
            <a:ext cx="2639522" cy="3965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22E1BDD-11EE-4F3E-B493-D5953B58EF19}"/>
              </a:ext>
            </a:extLst>
          </p:cNvPr>
          <p:cNvSpPr txBox="1"/>
          <p:nvPr/>
        </p:nvSpPr>
        <p:spPr>
          <a:xfrm>
            <a:off x="841450" y="6308209"/>
            <a:ext cx="97831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latin typeface="CIDFont+F2"/>
              </a:rPr>
              <a:t>The 1997 match was the subject of a documentary film, </a:t>
            </a:r>
            <a:r>
              <a:rPr lang="en-US" sz="1800" b="0" i="1" u="none" strike="noStrike" baseline="0" dirty="0">
                <a:latin typeface="CIDFont+F4"/>
                <a:hlinkClick r:id="rId4"/>
              </a:rPr>
              <a:t>The Man vs. The Machine</a:t>
            </a:r>
            <a:r>
              <a:rPr lang="en-US" sz="1800" b="0" i="1" u="none" strike="noStrike" baseline="0" dirty="0">
                <a:latin typeface="CIDFont+F2"/>
                <a:hlinkClick r:id="rId4"/>
              </a:rPr>
              <a:t>.</a:t>
            </a:r>
            <a:endParaRPr lang="en-SE" i="1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8A6A5C-C78A-2D49-902B-245931F657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2A4EA-4FD0-174C-8849-9BA47F9CD9A2}" type="datetime1">
              <a:rPr lang="sv-SE" smtClean="0"/>
              <a:t>2022-08-28</a:t>
            </a:fld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735A04-9701-904E-B5AE-868B45362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39179-D717-40AA-84A7-D4F2F8028582}" type="slidenum">
              <a:rPr lang="en-SE" smtClean="0"/>
              <a:t>6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624608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FBEE1-3E87-427B-BFE6-8D6F22058E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Human vs. Computer 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EC22C0-E24D-40C2-9EB5-94D2DE4A30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219" y="1825625"/>
            <a:ext cx="4087657" cy="4667250"/>
          </a:xfrm>
        </p:spPr>
        <p:txBody>
          <a:bodyPr>
            <a:normAutofit/>
          </a:bodyPr>
          <a:lstStyle/>
          <a:p>
            <a:r>
              <a:rPr lang="en-US" sz="3200" dirty="0"/>
              <a:t>The world was astonished. </a:t>
            </a:r>
          </a:p>
          <a:p>
            <a:r>
              <a:rPr lang="en-US" sz="3200" dirty="0"/>
              <a:t>But Deep Blue was not the human-like intelligence. </a:t>
            </a:r>
          </a:p>
          <a:p>
            <a:r>
              <a:rPr lang="en-US" sz="2800" dirty="0"/>
              <a:t>It won by brute force by searching through millions of moves in seconds. </a:t>
            </a:r>
            <a:endParaRPr lang="en-SE" sz="2800" dirty="0"/>
          </a:p>
        </p:txBody>
      </p:sp>
      <p:pic>
        <p:nvPicPr>
          <p:cNvPr id="3074" name="Picture 2" descr="Defeated Chess Champ Garry Kasparov Has Made Peace With AI | WIRED">
            <a:extLst>
              <a:ext uri="{FF2B5EF4-FFF2-40B4-BE49-F238E27FC236}">
                <a16:creationId xmlns:a16="http://schemas.microsoft.com/office/drawing/2014/main" id="{29E3C807-B749-43FC-BA5E-934F7BFEE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876" y="1690688"/>
            <a:ext cx="7737502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62EC52-C664-194C-B716-366D6425E0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56B3A-A408-B34D-B5EA-AC3DF885A8A2}" type="datetime1">
              <a:rPr lang="sv-SE" smtClean="0"/>
              <a:t>2022-08-28</a:t>
            </a:fld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4E955D-7E57-1641-8990-D2BE78BA44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39179-D717-40AA-84A7-D4F2F8028582}" type="slidenum">
              <a:rPr lang="en-SE" smtClean="0"/>
              <a:t>7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16737532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sketch line">
            <a:extLst>
              <a:ext uri="{FF2B5EF4-FFF2-40B4-BE49-F238E27FC236}">
                <a16:creationId xmlns:a16="http://schemas.microsoft.com/office/drawing/2014/main" id="{650D18FE-0824-4A46-B22C-A86B52E578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B5D65C-7524-4348-B7C7-E6446DD872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547872"/>
          </a:xfrm>
        </p:spPr>
        <p:txBody>
          <a:bodyPr anchor="t">
            <a:normAutofit lnSpcReduction="10000"/>
          </a:bodyPr>
          <a:lstStyle/>
          <a:p>
            <a:r>
              <a:rPr lang="en-US" b="0" i="0" u="none" strike="noStrike" baseline="0" dirty="0"/>
              <a:t>Mar 12, 2016</a:t>
            </a:r>
            <a:endParaRPr lang="en-US" dirty="0"/>
          </a:p>
          <a:p>
            <a:r>
              <a:rPr lang="en-US" b="0" i="0" u="none" strike="noStrike" baseline="0" dirty="0"/>
              <a:t>AlphaGo has won 4:1 against the 18-time world Go champion Lee Sedol</a:t>
            </a:r>
          </a:p>
          <a:p>
            <a:r>
              <a:rPr lang="en-US" dirty="0"/>
              <a:t>Much better than the score of Deep Blue</a:t>
            </a:r>
          </a:p>
          <a:p>
            <a:r>
              <a:rPr lang="en-US" dirty="0"/>
              <a:t>More read: </a:t>
            </a:r>
            <a:r>
              <a:rPr lang="en-US" dirty="0">
                <a:hlinkClick r:id="rId2"/>
              </a:rPr>
              <a:t>https://www.bbc.com/news/technology-35785875</a:t>
            </a:r>
            <a:r>
              <a:rPr lang="en-US" dirty="0"/>
              <a:t> </a:t>
            </a:r>
            <a:endParaRPr lang="en-S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6D309B-C45C-451A-ADAE-3DFE03DC2F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7904" y="998676"/>
            <a:ext cx="6184096" cy="5210100"/>
          </a:xfrm>
          <a:prstGeom prst="rect">
            <a:avLst/>
          </a:prstGeom>
        </p:spPr>
      </p:pic>
      <p:sp>
        <p:nvSpPr>
          <p:cNvPr id="20" name="Title 1">
            <a:extLst>
              <a:ext uri="{FF2B5EF4-FFF2-40B4-BE49-F238E27FC236}">
                <a16:creationId xmlns:a16="http://schemas.microsoft.com/office/drawing/2014/main" id="{99C3E795-01F9-4B4A-BB16-EEE7AD8652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396776"/>
            <a:ext cx="5590755" cy="1822459"/>
          </a:xfrm>
        </p:spPr>
        <p:txBody>
          <a:bodyPr>
            <a:normAutofit fontScale="90000"/>
          </a:bodyPr>
          <a:lstStyle/>
          <a:p>
            <a:r>
              <a:rPr lang="en-US" dirty="0"/>
              <a:t>AI milestone: </a:t>
            </a:r>
            <a:br>
              <a:rPr lang="en-US" dirty="0"/>
            </a:br>
            <a:r>
              <a:rPr lang="en-US" dirty="0"/>
              <a:t>Machine beats Human champion at Go</a:t>
            </a:r>
            <a:endParaRPr lang="en-SE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1B3B6C7-5B5F-194F-9DCD-CF17732C91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6F7E5-2103-1040-A794-66D44E774737}" type="datetime1">
              <a:rPr lang="sv-SE" smtClean="0"/>
              <a:t>2022-08-28</a:t>
            </a:fld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FEC744-859F-F445-8329-AA18B8109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39179-D717-40AA-84A7-D4F2F8028582}" type="slidenum">
              <a:rPr lang="en-SE" smtClean="0"/>
              <a:t>8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8089114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55E6E2-4039-46AE-A6F3-D688CE15B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Complexity: Go vs. Chess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2E6017-B235-4EB0-A04F-C52EFAC1D8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7871828" cy="4929899"/>
          </a:xfrm>
        </p:spPr>
        <p:txBody>
          <a:bodyPr>
            <a:normAutofit/>
          </a:bodyPr>
          <a:lstStyle/>
          <a:p>
            <a:r>
              <a:rPr lang="en-US" dirty="0"/>
              <a:t>The board of </a:t>
            </a:r>
            <a:r>
              <a:rPr lang="en-US" b="1" dirty="0"/>
              <a:t>Go</a:t>
            </a:r>
            <a:r>
              <a:rPr lang="en-US" dirty="0"/>
              <a:t> is </a:t>
            </a:r>
            <a:r>
              <a:rPr lang="en-US" b="1" dirty="0"/>
              <a:t>19x19=361</a:t>
            </a:r>
            <a:r>
              <a:rPr lang="en-US" dirty="0"/>
              <a:t> intersections.</a:t>
            </a:r>
          </a:p>
          <a:p>
            <a:pPr lvl="1"/>
            <a:r>
              <a:rPr lang="en-US" b="1" dirty="0"/>
              <a:t>Chess</a:t>
            </a:r>
            <a:r>
              <a:rPr lang="en-US" dirty="0"/>
              <a:t> has </a:t>
            </a:r>
            <a:r>
              <a:rPr lang="en-US" b="1" dirty="0"/>
              <a:t>8x8=64</a:t>
            </a:r>
            <a:r>
              <a:rPr lang="en-US" dirty="0"/>
              <a:t> squares.</a:t>
            </a:r>
          </a:p>
          <a:p>
            <a:r>
              <a:rPr lang="en-US" dirty="0"/>
              <a:t>The estimated number of possible board configuration is </a:t>
            </a:r>
            <a:r>
              <a:rPr lang="en-US" b="1" dirty="0"/>
              <a:t>10</a:t>
            </a:r>
            <a:r>
              <a:rPr lang="en-US" b="1" baseline="30000" dirty="0"/>
              <a:t>174</a:t>
            </a:r>
            <a:r>
              <a:rPr lang="en-US" b="1" dirty="0"/>
              <a:t> </a:t>
            </a:r>
            <a:r>
              <a:rPr lang="en-US" dirty="0"/>
              <a:t>in </a:t>
            </a:r>
            <a:r>
              <a:rPr lang="en-US" b="1" dirty="0"/>
              <a:t>Go</a:t>
            </a:r>
            <a:r>
              <a:rPr lang="en-US" dirty="0"/>
              <a:t>.</a:t>
            </a:r>
          </a:p>
          <a:p>
            <a:pPr lvl="1"/>
            <a:r>
              <a:rPr lang="en-US" b="1" dirty="0"/>
              <a:t>Chess</a:t>
            </a:r>
            <a:r>
              <a:rPr lang="en-US" dirty="0"/>
              <a:t> has </a:t>
            </a:r>
            <a:r>
              <a:rPr lang="en-US" b="1" dirty="0"/>
              <a:t>10</a:t>
            </a:r>
            <a:r>
              <a:rPr lang="en-US" b="1" baseline="30000" dirty="0"/>
              <a:t>120</a:t>
            </a:r>
            <a:r>
              <a:rPr lang="en-US" dirty="0"/>
              <a:t> configurations</a:t>
            </a:r>
          </a:p>
          <a:p>
            <a:r>
              <a:rPr lang="en-US" b="1" dirty="0"/>
              <a:t>Go</a:t>
            </a:r>
            <a:r>
              <a:rPr lang="en-US" dirty="0"/>
              <a:t> has </a:t>
            </a:r>
            <a:r>
              <a:rPr lang="en-US" b="1" dirty="0"/>
              <a:t>10</a:t>
            </a:r>
            <a:r>
              <a:rPr lang="en-US" b="1" baseline="30000" dirty="0"/>
              <a:t>54</a:t>
            </a:r>
            <a:r>
              <a:rPr lang="en-US" dirty="0"/>
              <a:t> more configurations than </a:t>
            </a:r>
            <a:r>
              <a:rPr lang="en-US" b="1" dirty="0"/>
              <a:t>Chess</a:t>
            </a:r>
            <a:r>
              <a:rPr lang="en-US" dirty="0"/>
              <a:t>. </a:t>
            </a:r>
          </a:p>
          <a:p>
            <a:pPr lvl="1"/>
            <a:r>
              <a:rPr lang="en-US" dirty="0"/>
              <a:t>Million(6)-trillion(12)-trillion(12)-trillion(12)-trillion(12) more</a:t>
            </a:r>
          </a:p>
          <a:p>
            <a:pPr lvl="1"/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The </a:t>
            </a:r>
            <a:r>
              <a:rPr lang="en-US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Earth</a:t>
            </a: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 has roughly7.5 x 10</a:t>
            </a:r>
            <a:r>
              <a:rPr lang="en-US" b="0" i="0" baseline="3000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18</a:t>
            </a: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 grains of </a:t>
            </a:r>
            <a:r>
              <a:rPr lang="en-US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sand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932F5F-03CE-4188-8361-5B95C158AF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1500" y="0"/>
            <a:ext cx="3550500" cy="3429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0B673FE-A7EA-4AFA-9FD2-AE7F42863B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0028" y="3340739"/>
            <a:ext cx="3481972" cy="3517262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B0F628-0142-4949-AA33-E79956B162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F201F1-00F6-8846-AF28-B93CC2732D34}" type="datetime1">
              <a:rPr lang="sv-SE" smtClean="0"/>
              <a:t>2022-08-28</a:t>
            </a:fld>
            <a:endParaRPr lang="en-SE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6807837-968C-6D4F-A737-A8B16213BF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39179-D717-40AA-84A7-D4F2F8028582}" type="slidenum">
              <a:rPr lang="en-SE" smtClean="0"/>
              <a:t>9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6107784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6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DAE573B9-6D8F-4462-AF1A-9BD7016BF1CD}">
  <we:reference id="wa104380121" version="2.0.0.0" store="en-US" storeType="OMEX"/>
  <we:alternateReferences>
    <we:reference id="wa104380121" version="2.0.0.0" store="WA104380121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878</TotalTime>
  <Words>3243</Words>
  <Application>Microsoft Macintosh PowerPoint</Application>
  <PresentationFormat>Widescreen</PresentationFormat>
  <Paragraphs>694</Paragraphs>
  <Slides>39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6" baseType="lpstr">
      <vt:lpstr>CIDFont+F2</vt:lpstr>
      <vt:lpstr>CIDFont+F4</vt:lpstr>
      <vt:lpstr>Arial</vt:lpstr>
      <vt:lpstr>Arial</vt:lpstr>
      <vt:lpstr>Calibri</vt:lpstr>
      <vt:lpstr>Tahoma</vt:lpstr>
      <vt:lpstr>Office Theme</vt:lpstr>
      <vt:lpstr>Accelerating Systems with Programmable Logic Components  Lecture 02 Motivating an Accelerator System (using AI as an example)</vt:lpstr>
      <vt:lpstr>In the previous lecture</vt:lpstr>
      <vt:lpstr>Agenda</vt:lpstr>
      <vt:lpstr>History of AI: ups and downs</vt:lpstr>
      <vt:lpstr>PowerPoint Presentation</vt:lpstr>
      <vt:lpstr>AI milestone: Computer program challenges human brain</vt:lpstr>
      <vt:lpstr>Human vs. Computer </vt:lpstr>
      <vt:lpstr>AI milestone:  Machine beats Human champion at Go</vt:lpstr>
      <vt:lpstr>Complexity: Go vs. Chess</vt:lpstr>
      <vt:lpstr>Brute force searching on Go board</vt:lpstr>
      <vt:lpstr>How to make it possible?</vt:lpstr>
      <vt:lpstr>AI milestone: Image classification</vt:lpstr>
      <vt:lpstr>To recognize an apple</vt:lpstr>
      <vt:lpstr>And it seems to be very complicated</vt:lpstr>
      <vt:lpstr>A very simple example to recognize apple</vt:lpstr>
      <vt:lpstr>Step 1 Digitalization/segmentation</vt:lpstr>
      <vt:lpstr>Step 2 Convolution </vt:lpstr>
      <vt:lpstr>Step 3 Decision making</vt:lpstr>
      <vt:lpstr>How to train the ML algorithm is the key</vt:lpstr>
      <vt:lpstr>ImageNet</vt:lpstr>
      <vt:lpstr>Let’s revisit our neural network</vt:lpstr>
      <vt:lpstr>Is NN complicated?</vt:lpstr>
      <vt:lpstr>Good things of NN</vt:lpstr>
      <vt:lpstr>Fathers of the Deep Learning Revolution Receive ACM A.M. Turing Award</vt:lpstr>
      <vt:lpstr>Where is deep learning algorithm running?</vt:lpstr>
      <vt:lpstr>CPU for deep learning</vt:lpstr>
      <vt:lpstr>Execution of a simple program</vt:lpstr>
      <vt:lpstr>Execution of a simple program</vt:lpstr>
      <vt:lpstr>Execution of a simple program</vt:lpstr>
      <vt:lpstr>Execution of a simple program</vt:lpstr>
      <vt:lpstr>Execution of a simple program</vt:lpstr>
      <vt:lpstr>Execution of a simple program</vt:lpstr>
      <vt:lpstr>Execution of a simple program</vt:lpstr>
      <vt:lpstr>GPU for deep learning</vt:lpstr>
      <vt:lpstr>New in Volta: Tensor core</vt:lpstr>
      <vt:lpstr>Executing the simple program using GPU</vt:lpstr>
      <vt:lpstr>Accelerators (ASICs, FPGAs, etc)</vt:lpstr>
      <vt:lpstr>Executing the simple program using an accelerator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Yuan Yao</dc:creator>
  <cp:lastModifiedBy>yuan yao</cp:lastModifiedBy>
  <cp:revision>196</cp:revision>
  <dcterms:created xsi:type="dcterms:W3CDTF">2021-06-14T13:39:04Z</dcterms:created>
  <dcterms:modified xsi:type="dcterms:W3CDTF">2022-08-28T09:41:22Z</dcterms:modified>
</cp:coreProperties>
</file>